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5" r:id="rId8"/>
    <p:sldId id="261" r:id="rId9"/>
    <p:sldId id="263" r:id="rId10"/>
    <p:sldId id="262" r:id="rId11"/>
    <p:sldId id="267" r:id="rId12"/>
    <p:sldId id="268" r:id="rId13"/>
    <p:sldId id="269"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A9C59696-6F24-44A3-A67E-7510859F0A38}" type="datetimeFigureOut">
              <a:rPr lang="ru-RU" smtClean="0"/>
              <a:t>07.07.2020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C5A27A1D-B6DB-4A34-A77B-0A197B2BF2ED}"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9C59696-6F24-44A3-A67E-7510859F0A38}" type="datetimeFigureOut">
              <a:rPr lang="ru-RU" smtClean="0"/>
              <a:t>07.07.2020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5A27A1D-B6DB-4A34-A77B-0A197B2BF2E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9C59696-6F24-44A3-A67E-7510859F0A38}" type="datetimeFigureOut">
              <a:rPr lang="ru-RU" smtClean="0"/>
              <a:t>07.07.2020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5A27A1D-B6DB-4A34-A77B-0A197B2BF2E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9C59696-6F24-44A3-A67E-7510859F0A38}" type="datetimeFigureOut">
              <a:rPr lang="ru-RU" smtClean="0"/>
              <a:t>07.07.2020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5A27A1D-B6DB-4A34-A77B-0A197B2BF2ED}"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A9C59696-6F24-44A3-A67E-7510859F0A38}" type="datetimeFigureOut">
              <a:rPr lang="ru-RU" smtClean="0"/>
              <a:t>07.07.2020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5A27A1D-B6DB-4A34-A77B-0A197B2BF2ED}"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A9C59696-6F24-44A3-A67E-7510859F0A38}" type="datetimeFigureOut">
              <a:rPr lang="ru-RU" smtClean="0"/>
              <a:t>07.07.2020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5A27A1D-B6DB-4A34-A77B-0A197B2BF2ED}"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A9C59696-6F24-44A3-A67E-7510859F0A38}" type="datetimeFigureOut">
              <a:rPr lang="ru-RU" smtClean="0"/>
              <a:t>07.07.2020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C5A27A1D-B6DB-4A34-A77B-0A197B2BF2ED}"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A9C59696-6F24-44A3-A67E-7510859F0A38}" type="datetimeFigureOut">
              <a:rPr lang="ru-RU" smtClean="0"/>
              <a:t>07.07.2020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C5A27A1D-B6DB-4A34-A77B-0A197B2BF2ED}"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A9C59696-6F24-44A3-A67E-7510859F0A38}" type="datetimeFigureOut">
              <a:rPr lang="ru-RU" smtClean="0"/>
              <a:t>07.07.2020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C5A27A1D-B6DB-4A34-A77B-0A197B2BF2E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A9C59696-6F24-44A3-A67E-7510859F0A38}" type="datetimeFigureOut">
              <a:rPr lang="ru-RU" smtClean="0"/>
              <a:t>07.07.2020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5A27A1D-B6DB-4A34-A77B-0A197B2BF2ED}"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A9C59696-6F24-44A3-A67E-7510859F0A38}" type="datetimeFigureOut">
              <a:rPr lang="ru-RU" smtClean="0"/>
              <a:t>07.07.2020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C5A27A1D-B6DB-4A34-A77B-0A197B2BF2ED}"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9C59696-6F24-44A3-A67E-7510859F0A38}" type="datetimeFigureOut">
              <a:rPr lang="ru-RU" smtClean="0"/>
              <a:t>07.07.2020</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5A27A1D-B6DB-4A34-A77B-0A197B2BF2E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5616" y="1844824"/>
            <a:ext cx="7772400" cy="2016224"/>
          </a:xfrm>
        </p:spPr>
        <p:txBody>
          <a:bodyPr>
            <a:noAutofit/>
          </a:bodyPr>
          <a:lstStyle/>
          <a:p>
            <a:pPr algn="ctr"/>
            <a:r>
              <a:rPr lang="ru-RU" sz="6600" dirty="0" smtClean="0">
                <a:solidFill>
                  <a:srgbClr val="0070C0"/>
                </a:solidFill>
                <a:latin typeface="Times New Roman" pitchFamily="18" charset="0"/>
                <a:cs typeface="Times New Roman" pitchFamily="18" charset="0"/>
              </a:rPr>
              <a:t>Профилактика суицидального поведения</a:t>
            </a:r>
            <a:endParaRPr lang="ru-RU" sz="6600" dirty="0">
              <a:solidFill>
                <a:srgbClr val="0070C0"/>
              </a:solidFill>
              <a:latin typeface="Times New Roman" pitchFamily="18" charset="0"/>
              <a:cs typeface="Times New Roman" pitchFamily="18" charset="0"/>
            </a:endParaRPr>
          </a:p>
        </p:txBody>
      </p:sp>
      <p:pic>
        <p:nvPicPr>
          <p:cNvPr id="23554" name="Picture 2" descr="http://img-2003-12.photosight.ru/08/362534.jpg"/>
          <p:cNvPicPr>
            <a:picLocks noChangeAspect="1" noChangeArrowheads="1"/>
          </p:cNvPicPr>
          <p:nvPr/>
        </p:nvPicPr>
        <p:blipFill>
          <a:blip r:embed="rId2" cstate="print"/>
          <a:srcRect/>
          <a:stretch>
            <a:fillRect/>
          </a:stretch>
        </p:blipFill>
        <p:spPr bwMode="auto">
          <a:xfrm>
            <a:off x="395536" y="2852936"/>
            <a:ext cx="2520280" cy="201205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just">
              <a:buFont typeface="Arial" pitchFamily="34" charset="0"/>
              <a:buChar char="•"/>
            </a:pPr>
            <a:r>
              <a:rPr lang="ru-RU" sz="2400" dirty="0" smtClean="0">
                <a:latin typeface="Times New Roman" pitchFamily="18" charset="0"/>
                <a:cs typeface="Times New Roman" pitchFamily="18" charset="0"/>
              </a:rPr>
              <a:t>Важно подобрать правильное увлечение, проконтролировать круг общения подростка.</a:t>
            </a:r>
          </a:p>
          <a:p>
            <a:pPr algn="just">
              <a:buFont typeface="Arial" pitchFamily="34" charset="0"/>
              <a:buChar char="•"/>
            </a:pPr>
            <a:r>
              <a:rPr lang="ru-RU" sz="2400" dirty="0" smtClean="0">
                <a:latin typeface="Times New Roman" pitchFamily="18" charset="0"/>
                <a:cs typeface="Times New Roman" pitchFamily="18" charset="0"/>
              </a:rPr>
              <a:t>Не враждовать, а стараться помочь, сделать так, чтобы подросток делился своими переживаниями. </a:t>
            </a:r>
          </a:p>
          <a:p>
            <a:pPr algn="just">
              <a:buFont typeface="Arial" pitchFamily="34" charset="0"/>
              <a:buChar char="•"/>
            </a:pPr>
            <a:r>
              <a:rPr lang="ru-RU" sz="2400" dirty="0" smtClean="0">
                <a:latin typeface="Times New Roman" pitchFamily="18" charset="0"/>
                <a:cs typeface="Times New Roman" pitchFamily="18" charset="0"/>
              </a:rPr>
              <a:t>Интересоваться, чем увлекается, с кем общается в социальных сетях. </a:t>
            </a:r>
          </a:p>
          <a:p>
            <a:pPr algn="just">
              <a:buFont typeface="Arial" pitchFamily="34" charset="0"/>
              <a:buChar char="•"/>
            </a:pPr>
            <a:r>
              <a:rPr lang="ru-RU" sz="2400" dirty="0" smtClean="0">
                <a:latin typeface="Times New Roman" pitchFamily="18" charset="0"/>
                <a:cs typeface="Times New Roman" pitchFamily="18" charset="0"/>
              </a:rPr>
              <a:t>Подросток не должен ощущать себя одиноко, участвовать в его жизни и негативные перемены всегда будут видны. </a:t>
            </a:r>
            <a:endParaRPr lang="ru-RU" sz="24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pPr algn="ctr"/>
            <a:r>
              <a:rPr lang="ru-RU" dirty="0" smtClean="0">
                <a:solidFill>
                  <a:srgbClr val="00B0F0"/>
                </a:solidFill>
                <a:latin typeface="Times New Roman" pitchFamily="18" charset="0"/>
                <a:cs typeface="Times New Roman" pitchFamily="18" charset="0"/>
              </a:rPr>
              <a:t>Профилактическая работа:</a:t>
            </a:r>
            <a:endParaRPr lang="ru-RU" dirty="0">
              <a:solidFill>
                <a:srgbClr val="00B0F0"/>
              </a:solidFill>
              <a:latin typeface="Times New Roman" pitchFamily="18" charset="0"/>
              <a:cs typeface="Times New Roman" pitchFamily="18" charset="0"/>
            </a:endParaRPr>
          </a:p>
        </p:txBody>
      </p:sp>
      <p:pic>
        <p:nvPicPr>
          <p:cNvPr id="5122" name="Picture 2" descr="http://lifeinjapan.ru/upload/posts/samoeb1009.jpg"/>
          <p:cNvPicPr>
            <a:picLocks noChangeAspect="1" noChangeArrowheads="1"/>
          </p:cNvPicPr>
          <p:nvPr/>
        </p:nvPicPr>
        <p:blipFill>
          <a:blip r:embed="rId2" cstate="print"/>
          <a:srcRect/>
          <a:stretch>
            <a:fillRect/>
          </a:stretch>
        </p:blipFill>
        <p:spPr bwMode="auto">
          <a:xfrm>
            <a:off x="4932040" y="4725144"/>
            <a:ext cx="3107399" cy="174699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pPr algn="ctr">
              <a:buNone/>
            </a:pPr>
            <a:r>
              <a:rPr lang="ru-RU" b="1" dirty="0" smtClean="0">
                <a:solidFill>
                  <a:srgbClr val="00B0F0"/>
                </a:solidFill>
                <a:latin typeface="Times New Roman" pitchFamily="18" charset="0"/>
                <a:cs typeface="Times New Roman" pitchFamily="18" charset="0"/>
              </a:rPr>
              <a:t>Первичная профилактика суицидального поведения</a:t>
            </a:r>
          </a:p>
          <a:p>
            <a:pPr lvl="1"/>
            <a:r>
              <a:rPr lang="ru-RU" dirty="0" smtClean="0">
                <a:latin typeface="Times New Roman" pitchFamily="18" charset="0"/>
                <a:cs typeface="Times New Roman" pitchFamily="18" charset="0"/>
              </a:rPr>
              <a:t>совершенствование социальной жизни людей;</a:t>
            </a:r>
          </a:p>
          <a:p>
            <a:pPr lvl="1"/>
            <a:r>
              <a:rPr lang="ru-RU" dirty="0" smtClean="0">
                <a:latin typeface="Times New Roman" pitchFamily="18" charset="0"/>
                <a:cs typeface="Times New Roman" pitchFamily="18" charset="0"/>
              </a:rPr>
              <a:t>устранение социальных факторов, способствующих формированию и проявлению суицидального поведения;</a:t>
            </a:r>
          </a:p>
          <a:p>
            <a:pPr lvl="1"/>
            <a:r>
              <a:rPr lang="ru-RU" dirty="0" smtClean="0">
                <a:latin typeface="Times New Roman" pitchFamily="18" charset="0"/>
                <a:cs typeface="Times New Roman" pitchFamily="18" charset="0"/>
              </a:rPr>
              <a:t>воспитание социально-позитивной, ориентированной личности</a:t>
            </a:r>
          </a:p>
          <a:p>
            <a:pPr algn="ctr">
              <a:buNone/>
            </a:pPr>
            <a:r>
              <a:rPr lang="ru-RU" b="1" dirty="0" smtClean="0">
                <a:solidFill>
                  <a:srgbClr val="00B0F0"/>
                </a:solidFill>
              </a:rPr>
              <a:t>Вторичная профилактика суицидального поведения</a:t>
            </a:r>
          </a:p>
          <a:p>
            <a:pPr lvl="1"/>
            <a:r>
              <a:rPr lang="ru-RU" dirty="0" smtClean="0">
                <a:latin typeface="Times New Roman" pitchFamily="18" charset="0"/>
                <a:cs typeface="Times New Roman" pitchFamily="18" charset="0"/>
              </a:rPr>
              <a:t>определение факторов риска и выделение групп профилактического учёта;</a:t>
            </a:r>
          </a:p>
          <a:p>
            <a:pPr lvl="1"/>
            <a:r>
              <a:rPr lang="ru-RU" dirty="0" smtClean="0">
                <a:latin typeface="Times New Roman" pitchFamily="18" charset="0"/>
                <a:cs typeface="Times New Roman" pitchFamily="18" charset="0"/>
              </a:rPr>
              <a:t>раннее и активное выявление лиц с нервно-психическими нарушениями;</a:t>
            </a:r>
          </a:p>
          <a:p>
            <a:pPr lvl="1"/>
            <a:r>
              <a:rPr lang="ru-RU" dirty="0" smtClean="0">
                <a:latin typeface="Times New Roman" pitchFamily="18" charset="0"/>
                <a:cs typeface="Times New Roman" pitchFamily="18" charset="0"/>
              </a:rPr>
              <a:t>медицинская коррекция выявленных заболеваний и психических нарушений</a:t>
            </a:r>
          </a:p>
          <a:p>
            <a:endParaRPr lang="ru-RU" dirty="0"/>
          </a:p>
        </p:txBody>
      </p:sp>
      <p:sp>
        <p:nvSpPr>
          <p:cNvPr id="3" name="Заголовок 2"/>
          <p:cNvSpPr>
            <a:spLocks noGrp="1"/>
          </p:cNvSpPr>
          <p:nvPr>
            <p:ph type="title"/>
          </p:nvPr>
        </p:nvSpPr>
        <p:spPr/>
        <p:txBody>
          <a:bodyPr>
            <a:normAutofit fontScale="90000"/>
          </a:bodyPr>
          <a:lstStyle/>
          <a:p>
            <a:pPr algn="just"/>
            <a:r>
              <a:rPr lang="ru-RU" sz="2200" b="0" dirty="0" smtClean="0">
                <a:latin typeface="Times New Roman" pitchFamily="18" charset="0"/>
                <a:cs typeface="Times New Roman" pitchFamily="18" charset="0"/>
              </a:rPr>
              <a:t/>
            </a:r>
            <a:br>
              <a:rPr lang="ru-RU" sz="2200" b="0" dirty="0" smtClean="0">
                <a:latin typeface="Times New Roman" pitchFamily="18" charset="0"/>
                <a:cs typeface="Times New Roman" pitchFamily="18" charset="0"/>
              </a:rPr>
            </a:br>
            <a:r>
              <a:rPr lang="ru-RU" sz="2200" b="0" dirty="0" smtClean="0">
                <a:latin typeface="Times New Roman" pitchFamily="18" charset="0"/>
                <a:cs typeface="Times New Roman" pitchFamily="18" charset="0"/>
              </a:rPr>
              <a:t/>
            </a:r>
            <a:br>
              <a:rPr lang="ru-RU" sz="2200" b="0" dirty="0" smtClean="0">
                <a:latin typeface="Times New Roman" pitchFamily="18" charset="0"/>
                <a:cs typeface="Times New Roman" pitchFamily="18" charset="0"/>
              </a:rPr>
            </a:br>
            <a:r>
              <a:rPr lang="ru-RU" sz="2200" b="0" dirty="0" smtClean="0">
                <a:latin typeface="Times New Roman" pitchFamily="18" charset="0"/>
                <a:cs typeface="Times New Roman" pitchFamily="18" charset="0"/>
              </a:rPr>
              <a:t>Программа профилактики суицидального поведения у детей и подростков предполагает мероприятия в трех направлениях:  работу психолога с родителями, педагогами и детьми.</a:t>
            </a:r>
            <a:br>
              <a:rPr lang="ru-RU" sz="2200" b="0" dirty="0" smtClean="0">
                <a:latin typeface="Times New Roman" pitchFamily="18" charset="0"/>
                <a:cs typeface="Times New Roman" pitchFamily="18" charset="0"/>
              </a:rPr>
            </a:br>
            <a:endParaRPr lang="ru-RU" b="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32656"/>
            <a:ext cx="8229600" cy="5674635"/>
          </a:xfrm>
        </p:spPr>
        <p:txBody>
          <a:bodyPr>
            <a:normAutofit fontScale="25000" lnSpcReduction="20000"/>
          </a:bodyPr>
          <a:lstStyle/>
          <a:p>
            <a:pPr algn="ctr"/>
            <a:r>
              <a:rPr lang="ru-RU" sz="3200" b="1" dirty="0" smtClean="0"/>
              <a:t> </a:t>
            </a:r>
            <a:r>
              <a:rPr lang="ru-RU" sz="8000" b="1" dirty="0" smtClean="0">
                <a:solidFill>
                  <a:srgbClr val="00B0F0"/>
                </a:solidFill>
                <a:latin typeface="Times New Roman" pitchFamily="18" charset="0"/>
                <a:cs typeface="Times New Roman" pitchFamily="18" charset="0"/>
              </a:rPr>
              <a:t>ПЛАН</a:t>
            </a:r>
            <a:endParaRPr lang="ru-RU" sz="8000" dirty="0" smtClean="0">
              <a:solidFill>
                <a:srgbClr val="00B0F0"/>
              </a:solidFill>
              <a:latin typeface="Times New Roman" pitchFamily="18" charset="0"/>
              <a:cs typeface="Times New Roman" pitchFamily="18" charset="0"/>
            </a:endParaRPr>
          </a:p>
          <a:p>
            <a:pPr algn="ctr">
              <a:buNone/>
            </a:pPr>
            <a:r>
              <a:rPr lang="ru-RU" sz="8000" b="1" dirty="0" smtClean="0">
                <a:solidFill>
                  <a:srgbClr val="00B0F0"/>
                </a:solidFill>
                <a:latin typeface="Times New Roman" pitchFamily="18" charset="0"/>
                <a:cs typeface="Times New Roman" pitchFamily="18" charset="0"/>
              </a:rPr>
              <a:t>мероприятий по профилактике суицида среди детей и подростков </a:t>
            </a:r>
            <a:endParaRPr lang="ru-RU" sz="8000" dirty="0" smtClean="0">
              <a:solidFill>
                <a:srgbClr val="00B0F0"/>
              </a:solidFill>
              <a:latin typeface="Times New Roman" pitchFamily="18" charset="0"/>
              <a:cs typeface="Times New Roman" pitchFamily="18" charset="0"/>
            </a:endParaRPr>
          </a:p>
          <a:p>
            <a:pPr algn="ctr"/>
            <a:endParaRPr lang="ru-RU" dirty="0" smtClean="0">
              <a:solidFill>
                <a:srgbClr val="00B0F0"/>
              </a:solidFill>
              <a:latin typeface="Times New Roman" pitchFamily="18" charset="0"/>
              <a:cs typeface="Times New Roman" pitchFamily="18" charset="0"/>
            </a:endParaRPr>
          </a:p>
          <a:p>
            <a:endParaRPr lang="ru-RU" sz="4400" b="1" dirty="0" smtClean="0"/>
          </a:p>
          <a:p>
            <a:endParaRPr lang="ru-RU" sz="4400" b="1" dirty="0" smtClean="0"/>
          </a:p>
          <a:p>
            <a:endParaRPr lang="ru-RU" sz="4400" b="1" dirty="0" smtClean="0"/>
          </a:p>
          <a:p>
            <a:endParaRPr lang="ru-RU" sz="4400" b="1" dirty="0" smtClean="0"/>
          </a:p>
          <a:p>
            <a:endParaRPr lang="ru-RU" sz="4400" b="1" dirty="0" smtClean="0"/>
          </a:p>
          <a:p>
            <a:endParaRPr lang="ru-RU" sz="4400" b="1" dirty="0" smtClean="0"/>
          </a:p>
          <a:p>
            <a:endParaRPr lang="ru-RU" sz="4400" b="1" dirty="0" smtClean="0"/>
          </a:p>
          <a:p>
            <a:endParaRPr lang="ru-RU" sz="4400" b="1" dirty="0" smtClean="0"/>
          </a:p>
          <a:p>
            <a:endParaRPr lang="ru-RU" sz="4400" b="1" dirty="0" smtClean="0"/>
          </a:p>
          <a:p>
            <a:endParaRPr lang="ru-RU" sz="4400" b="1" dirty="0" smtClean="0"/>
          </a:p>
          <a:p>
            <a:endParaRPr lang="ru-RU" sz="4400" b="1" dirty="0" smtClean="0"/>
          </a:p>
          <a:p>
            <a:endParaRPr lang="ru-RU" sz="4400" b="1" dirty="0" smtClean="0"/>
          </a:p>
          <a:p>
            <a:endParaRPr lang="ru-RU" sz="4400" b="1" dirty="0" smtClean="0"/>
          </a:p>
          <a:p>
            <a:endParaRPr lang="ru-RU" sz="4400" b="1" dirty="0" smtClean="0"/>
          </a:p>
          <a:p>
            <a:endParaRPr lang="ru-RU" sz="4400" b="1" dirty="0" smtClean="0"/>
          </a:p>
          <a:p>
            <a:endParaRPr lang="ru-RU" sz="4400" b="1" dirty="0" smtClean="0"/>
          </a:p>
          <a:p>
            <a:endParaRPr lang="ru-RU" sz="4400" b="1" dirty="0" smtClean="0"/>
          </a:p>
          <a:p>
            <a:endParaRPr lang="ru-RU" sz="4400" b="1" dirty="0" smtClean="0"/>
          </a:p>
          <a:p>
            <a:endParaRPr lang="ru-RU" sz="4400" b="1" dirty="0" smtClean="0"/>
          </a:p>
          <a:p>
            <a:endParaRPr lang="ru-RU" sz="4400" b="1" dirty="0" smtClean="0"/>
          </a:p>
          <a:p>
            <a:endParaRPr lang="ru-RU" sz="4400" b="1" dirty="0" smtClean="0"/>
          </a:p>
          <a:p>
            <a:endParaRPr lang="ru-RU" sz="4400" b="1" dirty="0" smtClean="0"/>
          </a:p>
          <a:p>
            <a:endParaRPr lang="ru-RU" sz="4400" b="1" dirty="0" smtClean="0"/>
          </a:p>
          <a:p>
            <a:endParaRPr lang="ru-RU" sz="4400" b="1" dirty="0" smtClean="0"/>
          </a:p>
          <a:p>
            <a:endParaRPr lang="ru-RU" sz="4400" b="1" dirty="0" smtClean="0"/>
          </a:p>
          <a:p>
            <a:endParaRPr lang="ru-RU" sz="4400" b="1" dirty="0" smtClean="0"/>
          </a:p>
          <a:p>
            <a:endParaRPr lang="ru-RU" sz="4400" dirty="0" smtClean="0"/>
          </a:p>
          <a:p>
            <a:r>
              <a:rPr lang="ru-RU" sz="4400" dirty="0" smtClean="0"/>
              <a:t> </a:t>
            </a:r>
          </a:p>
          <a:p>
            <a:endParaRPr lang="ru-RU" sz="4400" dirty="0" smtClean="0"/>
          </a:p>
          <a:p>
            <a:endParaRPr lang="ru-RU" sz="4400" dirty="0" smtClean="0"/>
          </a:p>
          <a:p>
            <a:endParaRPr lang="ru-RU" sz="4400" dirty="0" smtClean="0"/>
          </a:p>
          <a:p>
            <a:endParaRPr lang="ru-RU" sz="4400" dirty="0" smtClean="0"/>
          </a:p>
          <a:p>
            <a:endParaRPr lang="ru-RU" sz="4400" dirty="0" smtClean="0"/>
          </a:p>
          <a:p>
            <a:endParaRPr lang="ru-RU" sz="4400" dirty="0" smtClean="0"/>
          </a:p>
          <a:p>
            <a:endParaRPr lang="ru-RU" sz="4400" dirty="0" smtClean="0"/>
          </a:p>
          <a:p>
            <a:endParaRPr lang="ru-RU" sz="4400" dirty="0" smtClean="0"/>
          </a:p>
          <a:p>
            <a:endParaRPr lang="ru-RU" sz="4400" dirty="0" smtClean="0"/>
          </a:p>
          <a:p>
            <a:endParaRPr lang="ru-RU" sz="4400" dirty="0" smtClean="0"/>
          </a:p>
          <a:p>
            <a:r>
              <a:rPr lang="ru-RU" sz="4400" dirty="0" smtClean="0"/>
              <a:t>4</a:t>
            </a:r>
          </a:p>
          <a:p>
            <a:r>
              <a:rPr lang="ru-RU" sz="4400" dirty="0" smtClean="0"/>
              <a:t>Проведение индивидуальных профилактических мероприятий семьями социального риска</a:t>
            </a:r>
          </a:p>
          <a:p>
            <a:r>
              <a:rPr lang="ru-RU" sz="4400" dirty="0" smtClean="0"/>
              <a:t>В течение </a:t>
            </a:r>
            <a:r>
              <a:rPr lang="ru-RU" sz="4400" dirty="0" err="1" smtClean="0"/>
              <a:t>уч</a:t>
            </a:r>
            <a:r>
              <a:rPr lang="ru-RU" sz="4400" dirty="0" smtClean="0"/>
              <a:t>. года</a:t>
            </a:r>
          </a:p>
          <a:p>
            <a:r>
              <a:rPr lang="ru-RU" sz="4400" dirty="0" smtClean="0"/>
              <a:t>Соц.педагог</a:t>
            </a:r>
          </a:p>
          <a:p>
            <a:r>
              <a:rPr lang="ru-RU" sz="4400" dirty="0" smtClean="0"/>
              <a:t>5</a:t>
            </a:r>
          </a:p>
          <a:p>
            <a:r>
              <a:rPr lang="ru-RU" sz="4400" dirty="0" smtClean="0"/>
              <a:t>Мини-тренинги</a:t>
            </a:r>
          </a:p>
          <a:p>
            <a:r>
              <a:rPr lang="ru-RU" sz="4400" dirty="0" smtClean="0"/>
              <a:t>- учимся снимать усталость</a:t>
            </a:r>
          </a:p>
          <a:p>
            <a:r>
              <a:rPr lang="ru-RU" sz="4400" dirty="0" smtClean="0"/>
              <a:t>- как преодолевать тревогу</a:t>
            </a:r>
          </a:p>
          <a:p>
            <a:r>
              <a:rPr lang="ru-RU" sz="4400" dirty="0" smtClean="0"/>
              <a:t>- способы решения конфликтов </a:t>
            </a:r>
          </a:p>
          <a:p>
            <a:r>
              <a:rPr lang="ru-RU" sz="4400" dirty="0" smtClean="0"/>
              <a:t>- стресс в жизни человека. Способы борьбы со стрессом</a:t>
            </a:r>
          </a:p>
          <a:p>
            <a:r>
              <a:rPr lang="ru-RU" sz="4400" dirty="0" smtClean="0"/>
              <a:t>- способы саморегулирования эмоционального состояния</a:t>
            </a:r>
          </a:p>
          <a:p>
            <a:r>
              <a:rPr lang="ru-RU" sz="4400" dirty="0" smtClean="0"/>
              <a:t>- как сказать НЕТ!</a:t>
            </a:r>
          </a:p>
          <a:p>
            <a:r>
              <a:rPr lang="ru-RU" sz="4400" dirty="0" smtClean="0"/>
              <a:t>В течение </a:t>
            </a:r>
            <a:r>
              <a:rPr lang="ru-RU" sz="4400" dirty="0" err="1" smtClean="0"/>
              <a:t>уч</a:t>
            </a:r>
            <a:r>
              <a:rPr lang="ru-RU" sz="4400" dirty="0" smtClean="0"/>
              <a:t>. года</a:t>
            </a:r>
          </a:p>
          <a:p>
            <a:r>
              <a:rPr lang="ru-RU" sz="4400" dirty="0" smtClean="0"/>
              <a:t>Педагог-психолог</a:t>
            </a:r>
          </a:p>
          <a:p>
            <a:r>
              <a:rPr lang="ru-RU" dirty="0" smtClean="0"/>
              <a:t> </a:t>
            </a:r>
          </a:p>
          <a:p>
            <a:r>
              <a:rPr lang="ru-RU" dirty="0" smtClean="0"/>
              <a:t> </a:t>
            </a:r>
          </a:p>
          <a:p>
            <a:r>
              <a:rPr lang="ru-RU" dirty="0" smtClean="0"/>
              <a:t> </a:t>
            </a:r>
          </a:p>
          <a:p>
            <a:r>
              <a:rPr lang="ru-RU" dirty="0" smtClean="0"/>
              <a:t> </a:t>
            </a:r>
          </a:p>
          <a:p>
            <a:r>
              <a:rPr lang="ru-RU" dirty="0" smtClean="0"/>
              <a:t> </a:t>
            </a:r>
          </a:p>
          <a:p>
            <a:r>
              <a:rPr lang="ru-RU" dirty="0" smtClean="0"/>
              <a:t> </a:t>
            </a:r>
          </a:p>
          <a:p>
            <a:r>
              <a:rPr lang="ru-RU" dirty="0" smtClean="0"/>
              <a:t> </a:t>
            </a:r>
          </a:p>
          <a:p>
            <a:r>
              <a:rPr lang="ru-RU" dirty="0" smtClean="0"/>
              <a:t>8</a:t>
            </a:r>
          </a:p>
          <a:p>
            <a:r>
              <a:rPr lang="ru-RU" dirty="0" smtClean="0"/>
              <a:t>Правовые классные часы:</a:t>
            </a:r>
          </a:p>
          <a:p>
            <a:r>
              <a:rPr lang="ru-RU" dirty="0" smtClean="0"/>
              <a:t>- что ты должен знать об УК РФ</a:t>
            </a:r>
          </a:p>
          <a:p>
            <a:r>
              <a:rPr lang="ru-RU" dirty="0" smtClean="0"/>
              <a:t>- уголовная ответственность несовершеннолетних</a:t>
            </a:r>
          </a:p>
          <a:p>
            <a:r>
              <a:rPr lang="ru-RU" dirty="0" smtClean="0"/>
              <a:t>- знаешь ли ты свои права и обязанности</a:t>
            </a:r>
          </a:p>
          <a:p>
            <a:r>
              <a:rPr lang="ru-RU" dirty="0" smtClean="0"/>
              <a:t>В течение </a:t>
            </a:r>
            <a:r>
              <a:rPr lang="ru-RU" dirty="0" err="1" smtClean="0"/>
              <a:t>уч</a:t>
            </a:r>
            <a:r>
              <a:rPr lang="ru-RU" dirty="0" smtClean="0"/>
              <a:t>. года</a:t>
            </a:r>
          </a:p>
          <a:p>
            <a:r>
              <a:rPr lang="ru-RU" dirty="0" smtClean="0"/>
              <a:t>Соц. педагог</a:t>
            </a:r>
          </a:p>
          <a:p>
            <a:r>
              <a:rPr lang="ru-RU" dirty="0" err="1" smtClean="0"/>
              <a:t>Кл.руководители</a:t>
            </a:r>
            <a:endParaRPr lang="ru-RU" dirty="0" smtClean="0"/>
          </a:p>
          <a:p>
            <a:r>
              <a:rPr lang="ru-RU" dirty="0" smtClean="0"/>
              <a:t>9</a:t>
            </a:r>
          </a:p>
          <a:p>
            <a:r>
              <a:rPr lang="ru-RU" dirty="0" smtClean="0"/>
              <a:t>Психолого-педагогическая поддержка обучающимся при подготовке и проведении выпускных экзаменах </a:t>
            </a:r>
          </a:p>
          <a:p>
            <a:r>
              <a:rPr lang="ru-RU" dirty="0" smtClean="0"/>
              <a:t>В течение </a:t>
            </a:r>
            <a:r>
              <a:rPr lang="ru-RU" dirty="0" err="1" smtClean="0"/>
              <a:t>уч</a:t>
            </a:r>
            <a:r>
              <a:rPr lang="ru-RU" dirty="0" smtClean="0"/>
              <a:t>. года</a:t>
            </a:r>
          </a:p>
          <a:p>
            <a:r>
              <a:rPr lang="ru-RU" dirty="0" smtClean="0"/>
              <a:t>Учителя</a:t>
            </a:r>
          </a:p>
          <a:p>
            <a:r>
              <a:rPr lang="ru-RU" dirty="0" smtClean="0"/>
              <a:t>Педагог-психолог</a:t>
            </a:r>
          </a:p>
          <a:p>
            <a:r>
              <a:rPr lang="ru-RU" b="1" dirty="0" smtClean="0"/>
              <a:t>Педагоги</a:t>
            </a:r>
            <a:endParaRPr lang="ru-RU" dirty="0" smtClean="0"/>
          </a:p>
          <a:p>
            <a:r>
              <a:rPr lang="ru-RU" dirty="0" smtClean="0"/>
              <a:t>1</a:t>
            </a:r>
          </a:p>
          <a:p>
            <a:r>
              <a:rPr lang="ru-RU" dirty="0" smtClean="0"/>
              <a:t>Совещание при директоре «Что такое суицид и как с ним бороться»</a:t>
            </a:r>
          </a:p>
          <a:p>
            <a:r>
              <a:rPr lang="ru-RU" dirty="0" smtClean="0"/>
              <a:t>Ноябрь</a:t>
            </a:r>
          </a:p>
          <a:p>
            <a:r>
              <a:rPr lang="ru-RU" dirty="0" smtClean="0"/>
              <a:t>Педагог-психолог</a:t>
            </a:r>
          </a:p>
          <a:p>
            <a:r>
              <a:rPr lang="ru-RU" dirty="0" smtClean="0"/>
              <a:t>2</a:t>
            </a:r>
          </a:p>
          <a:p>
            <a:r>
              <a:rPr lang="ru-RU" dirty="0" smtClean="0"/>
              <a:t>Подготовка Памятки «Некоторые причины и формы проявления невротических расстройств у современных старшеклассников»</a:t>
            </a:r>
          </a:p>
          <a:p>
            <a:r>
              <a:rPr lang="ru-RU" dirty="0" smtClean="0"/>
              <a:t>Декабрь</a:t>
            </a:r>
          </a:p>
          <a:p>
            <a:r>
              <a:rPr lang="ru-RU" dirty="0" smtClean="0"/>
              <a:t>Педагог-психолог</a:t>
            </a:r>
          </a:p>
          <a:p>
            <a:r>
              <a:rPr lang="ru-RU" dirty="0" smtClean="0"/>
              <a:t> </a:t>
            </a:r>
          </a:p>
          <a:p>
            <a:r>
              <a:rPr lang="ru-RU" dirty="0" smtClean="0"/>
              <a:t>3</a:t>
            </a:r>
          </a:p>
          <a:p>
            <a:r>
              <a:rPr lang="ru-RU" dirty="0" smtClean="0"/>
              <a:t>Выступление на МО </a:t>
            </a:r>
            <a:r>
              <a:rPr lang="ru-RU" dirty="0" err="1" smtClean="0"/>
              <a:t>кл</a:t>
            </a:r>
            <a:r>
              <a:rPr lang="ru-RU" dirty="0" smtClean="0"/>
              <a:t>. руководителей:</a:t>
            </a:r>
          </a:p>
          <a:p>
            <a:r>
              <a:rPr lang="ru-RU" dirty="0" smtClean="0"/>
              <a:t>- «Профилактика суицида среди школьников»</a:t>
            </a:r>
          </a:p>
          <a:p>
            <a:r>
              <a:rPr lang="ru-RU" dirty="0" smtClean="0"/>
              <a:t>  В течение года</a:t>
            </a:r>
          </a:p>
          <a:p>
            <a:r>
              <a:rPr lang="ru-RU" dirty="0" smtClean="0"/>
              <a:t> Педагог-психолог</a:t>
            </a:r>
          </a:p>
          <a:p>
            <a:r>
              <a:rPr lang="ru-RU" dirty="0" smtClean="0"/>
              <a:t>4</a:t>
            </a:r>
          </a:p>
          <a:p>
            <a:r>
              <a:rPr lang="ru-RU" dirty="0" smtClean="0"/>
              <a:t>Индивидуальные консультации классных руководителей «Благоприятный психологический климат в классе»</a:t>
            </a:r>
          </a:p>
          <a:p>
            <a:r>
              <a:rPr lang="ru-RU" dirty="0" smtClean="0"/>
              <a:t>Сентябрь-ноябрь</a:t>
            </a:r>
          </a:p>
          <a:p>
            <a:r>
              <a:rPr lang="ru-RU" dirty="0" smtClean="0"/>
              <a:t>Педагог-психолог</a:t>
            </a:r>
          </a:p>
          <a:p>
            <a:r>
              <a:rPr lang="ru-RU" b="1" dirty="0" smtClean="0"/>
              <a:t>Родители</a:t>
            </a:r>
            <a:endParaRPr lang="ru-RU" dirty="0" smtClean="0"/>
          </a:p>
          <a:p>
            <a:r>
              <a:rPr lang="ru-RU" dirty="0" smtClean="0"/>
              <a:t>1</a:t>
            </a:r>
          </a:p>
          <a:p>
            <a:r>
              <a:rPr lang="ru-RU" dirty="0" smtClean="0"/>
              <a:t> </a:t>
            </a:r>
          </a:p>
          <a:p>
            <a:r>
              <a:rPr lang="ru-RU" dirty="0" smtClean="0"/>
              <a:t> </a:t>
            </a:r>
          </a:p>
          <a:p>
            <a:r>
              <a:rPr lang="ru-RU" dirty="0" smtClean="0"/>
              <a:t> </a:t>
            </a:r>
          </a:p>
          <a:p>
            <a:r>
              <a:rPr lang="ru-RU" dirty="0" smtClean="0"/>
              <a:t> </a:t>
            </a:r>
          </a:p>
          <a:p>
            <a:r>
              <a:rPr lang="ru-RU" dirty="0" smtClean="0"/>
              <a:t> </a:t>
            </a:r>
          </a:p>
          <a:p>
            <a:r>
              <a:rPr lang="ru-RU" dirty="0" smtClean="0"/>
              <a:t> </a:t>
            </a:r>
          </a:p>
          <a:p>
            <a:r>
              <a:rPr lang="ru-RU" dirty="0" smtClean="0"/>
              <a:t>Родительский лекторий:</a:t>
            </a:r>
          </a:p>
          <a:p>
            <a:r>
              <a:rPr lang="ru-RU" dirty="0" smtClean="0"/>
              <a:t>- возрастные психолого-педагогические особенности (младший школьник, подросток, старший школьник)</a:t>
            </a:r>
          </a:p>
          <a:p>
            <a:r>
              <a:rPr lang="ru-RU" dirty="0" smtClean="0"/>
              <a:t>- наказание и поощрение</a:t>
            </a:r>
          </a:p>
          <a:p>
            <a:r>
              <a:rPr lang="ru-RU" dirty="0" smtClean="0"/>
              <a:t>- психологические особенности периода адаптации, формы родительской помощи и поддержки</a:t>
            </a:r>
          </a:p>
          <a:p>
            <a:r>
              <a:rPr lang="ru-RU" dirty="0" smtClean="0"/>
              <a:t>- признаки, мотивы, профилактика суицида                                     </a:t>
            </a:r>
          </a:p>
          <a:p>
            <a:r>
              <a:rPr lang="ru-RU" dirty="0" smtClean="0"/>
              <a:t>- трудный возраст или советы родителям</a:t>
            </a:r>
          </a:p>
          <a:p>
            <a:r>
              <a:rPr lang="ru-RU" dirty="0" smtClean="0"/>
              <a:t>- уголовная ответственность родителей и несовершеннолетних</a:t>
            </a:r>
          </a:p>
          <a:p>
            <a:r>
              <a:rPr lang="ru-RU" dirty="0" smtClean="0"/>
              <a:t>- как помочь ребенку при подготовке к экзаменам</a:t>
            </a:r>
          </a:p>
          <a:p>
            <a:r>
              <a:rPr lang="ru-RU" dirty="0" smtClean="0"/>
              <a:t>По плану, по запросу</a:t>
            </a:r>
          </a:p>
          <a:p>
            <a:r>
              <a:rPr lang="ru-RU" dirty="0" smtClean="0"/>
              <a:t> </a:t>
            </a:r>
          </a:p>
          <a:p>
            <a:r>
              <a:rPr lang="ru-RU" dirty="0" smtClean="0"/>
              <a:t> </a:t>
            </a:r>
          </a:p>
          <a:p>
            <a:r>
              <a:rPr lang="ru-RU" dirty="0" smtClean="0"/>
              <a:t> </a:t>
            </a:r>
          </a:p>
          <a:p>
            <a:r>
              <a:rPr lang="ru-RU" dirty="0" smtClean="0"/>
              <a:t> </a:t>
            </a:r>
          </a:p>
          <a:p>
            <a:r>
              <a:rPr lang="ru-RU" dirty="0" smtClean="0"/>
              <a:t>Соц. педагог</a:t>
            </a:r>
          </a:p>
          <a:p>
            <a:r>
              <a:rPr lang="ru-RU" dirty="0" smtClean="0"/>
              <a:t>Педагог-психолог</a:t>
            </a:r>
          </a:p>
          <a:p>
            <a:r>
              <a:rPr lang="ru-RU" dirty="0" smtClean="0"/>
              <a:t> </a:t>
            </a:r>
          </a:p>
          <a:p>
            <a:r>
              <a:rPr lang="ru-RU" dirty="0" smtClean="0"/>
              <a:t> </a:t>
            </a:r>
          </a:p>
          <a:p>
            <a:r>
              <a:rPr lang="ru-RU" dirty="0" smtClean="0"/>
              <a:t> </a:t>
            </a:r>
          </a:p>
          <a:p>
            <a:r>
              <a:rPr lang="ru-RU" b="1" dirty="0" smtClean="0"/>
              <a:t>Диагностика учащихся</a:t>
            </a:r>
            <a:endParaRPr lang="ru-RU" dirty="0" smtClean="0"/>
          </a:p>
          <a:p>
            <a:r>
              <a:rPr lang="ru-RU" b="1" dirty="0" smtClean="0"/>
              <a:t> </a:t>
            </a:r>
            <a:endParaRPr lang="ru-RU" dirty="0" smtClean="0"/>
          </a:p>
          <a:p>
            <a:r>
              <a:rPr lang="ru-RU" dirty="0" smtClean="0"/>
              <a:t> Диагностика психологического климата в коллективе (1, 5, 10 классы)</a:t>
            </a:r>
          </a:p>
          <a:p>
            <a:r>
              <a:rPr lang="ru-RU" dirty="0" smtClean="0"/>
              <a:t>октябрь</a:t>
            </a:r>
          </a:p>
          <a:p>
            <a:r>
              <a:rPr lang="ru-RU" dirty="0" smtClean="0"/>
              <a:t>Педагог-психолог</a:t>
            </a:r>
          </a:p>
          <a:p>
            <a:r>
              <a:rPr lang="ru-RU" dirty="0" smtClean="0"/>
              <a:t>1</a:t>
            </a:r>
          </a:p>
          <a:p>
            <a:r>
              <a:rPr lang="ru-RU" dirty="0" smtClean="0"/>
              <a:t>2</a:t>
            </a:r>
          </a:p>
          <a:p>
            <a:r>
              <a:rPr lang="ru-RU" dirty="0" err="1" smtClean="0"/>
              <a:t>Опросник</a:t>
            </a:r>
            <a:r>
              <a:rPr lang="ru-RU" dirty="0" smtClean="0"/>
              <a:t> суицидального риска (модификация Т.Н. Разуваевой)</a:t>
            </a:r>
          </a:p>
          <a:p>
            <a:r>
              <a:rPr lang="ru-RU" dirty="0" smtClean="0"/>
              <a:t>Сентябрь</a:t>
            </a:r>
          </a:p>
          <a:p>
            <a:r>
              <a:rPr lang="ru-RU" dirty="0" err="1" smtClean="0"/>
              <a:t>Кл.руководители</a:t>
            </a:r>
            <a:endParaRPr lang="ru-RU" dirty="0" smtClean="0"/>
          </a:p>
          <a:p>
            <a:r>
              <a:rPr lang="ru-RU" dirty="0" smtClean="0"/>
              <a:t>8-11 </a:t>
            </a:r>
            <a:r>
              <a:rPr lang="ru-RU" dirty="0" err="1" smtClean="0"/>
              <a:t>кл</a:t>
            </a:r>
            <a:r>
              <a:rPr lang="ru-RU" dirty="0" smtClean="0"/>
              <a:t>.</a:t>
            </a:r>
          </a:p>
          <a:p>
            <a:r>
              <a:rPr lang="ru-RU" dirty="0" smtClean="0"/>
              <a:t>3</a:t>
            </a:r>
          </a:p>
          <a:p>
            <a:r>
              <a:rPr lang="ru-RU" dirty="0" smtClean="0"/>
              <a:t>Методика определения степени риска совершения суицида (И.А. Погодин)</a:t>
            </a:r>
          </a:p>
          <a:p>
            <a:r>
              <a:rPr lang="ru-RU" dirty="0" smtClean="0"/>
              <a:t>По запросу</a:t>
            </a:r>
          </a:p>
          <a:p>
            <a:r>
              <a:rPr lang="ru-RU" dirty="0" smtClean="0"/>
              <a:t>Педагог-психолог</a:t>
            </a:r>
          </a:p>
          <a:p>
            <a:endParaRPr lang="ru-RU" dirty="0"/>
          </a:p>
        </p:txBody>
      </p:sp>
      <p:graphicFrame>
        <p:nvGraphicFramePr>
          <p:cNvPr id="4" name="Таблица 3"/>
          <p:cNvGraphicFramePr>
            <a:graphicFrameLocks noGrp="1"/>
          </p:cNvGraphicFramePr>
          <p:nvPr/>
        </p:nvGraphicFramePr>
        <p:xfrm>
          <a:off x="971600" y="1124745"/>
          <a:ext cx="7560840" cy="4752528"/>
        </p:xfrm>
        <a:graphic>
          <a:graphicData uri="http://schemas.openxmlformats.org/drawingml/2006/table">
            <a:tbl>
              <a:tblPr firstRow="1" bandRow="1">
                <a:tableStyleId>{5C22544A-7EE6-4342-B048-85BDC9FD1C3A}</a:tableStyleId>
              </a:tblPr>
              <a:tblGrid>
                <a:gridCol w="874223"/>
                <a:gridCol w="2906197"/>
                <a:gridCol w="1890210"/>
                <a:gridCol w="1890210"/>
              </a:tblGrid>
              <a:tr h="643551">
                <a:tc>
                  <a:txBody>
                    <a:bodyPr/>
                    <a:lstStyle/>
                    <a:p>
                      <a:endParaRPr lang="ru-RU" sz="1050" dirty="0" smtClean="0"/>
                    </a:p>
                    <a:p>
                      <a:endParaRPr lang="ru-RU"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smtClean="0"/>
                        <a:t>Содержание работы</a:t>
                      </a:r>
                      <a:endParaRPr lang="ru-RU" sz="1200" dirty="0" smtClean="0"/>
                    </a:p>
                    <a:p>
                      <a:pPr algn="ctr"/>
                      <a:endParaRPr lang="ru-RU"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smtClean="0"/>
                        <a:t>Сроки</a:t>
                      </a:r>
                      <a:endParaRPr lang="ru-RU" sz="1600" dirty="0" smtClean="0"/>
                    </a:p>
                    <a:p>
                      <a:pPr algn="ctr"/>
                      <a:endParaRPr lang="ru-RU"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smtClean="0"/>
                        <a:t>Ответственный</a:t>
                      </a:r>
                      <a:endParaRPr lang="ru-RU" sz="1600" dirty="0" smtClean="0"/>
                    </a:p>
                    <a:p>
                      <a:pPr algn="ctr"/>
                      <a:endParaRPr lang="ru-RU" sz="1200" dirty="0"/>
                    </a:p>
                  </a:txBody>
                  <a:tcPr/>
                </a:tc>
              </a:tr>
              <a:tr h="15868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050" dirty="0" smtClean="0"/>
                        <a:t>1</a:t>
                      </a:r>
                    </a:p>
                    <a:p>
                      <a:endParaRPr lang="ru-RU"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cs typeface="Times New Roman" pitchFamily="18" charset="0"/>
                        </a:rPr>
                        <a:t>Выявление и реабилитация несовершеннолетних и их семей, оказавшихся в сложной жизненной ситуации</a:t>
                      </a:r>
                    </a:p>
                    <a:p>
                      <a:endParaRPr lang="ru-RU"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cs typeface="Times New Roman" pitchFamily="18" charset="0"/>
                        </a:rPr>
                        <a:t>Постоянно</a:t>
                      </a:r>
                    </a:p>
                    <a:p>
                      <a:endParaRPr lang="ru-RU" sz="1600" dirty="0">
                        <a:latin typeface="Times New Roman" pitchFamily="18" charset="0"/>
                        <a:cs typeface="Times New Roman" pitchFamily="18" charset="0"/>
                      </a:endParaRPr>
                    </a:p>
                  </a:txBody>
                  <a:tcPr/>
                </a:tc>
                <a:tc>
                  <a:txBody>
                    <a:bodyPr/>
                    <a:lstStyle/>
                    <a:p>
                      <a:r>
                        <a:rPr lang="ru-RU" sz="1600" dirty="0" err="1" smtClean="0">
                          <a:latin typeface="Times New Roman" pitchFamily="18" charset="0"/>
                          <a:cs typeface="Times New Roman" pitchFamily="18" charset="0"/>
                        </a:rPr>
                        <a:t>Кл.руководители</a:t>
                      </a:r>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Соц. педагог</a:t>
                      </a:r>
                    </a:p>
                    <a:p>
                      <a:endParaRPr lang="ru-RU" sz="1600" dirty="0">
                        <a:latin typeface="Times New Roman" pitchFamily="18" charset="0"/>
                        <a:cs typeface="Times New Roman" pitchFamily="18" charset="0"/>
                      </a:endParaRPr>
                    </a:p>
                  </a:txBody>
                  <a:tcPr/>
                </a:tc>
              </a:tr>
              <a:tr h="13379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050" dirty="0" smtClean="0"/>
                        <a:t>2</a:t>
                      </a:r>
                    </a:p>
                    <a:p>
                      <a:endParaRPr lang="ru-RU"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cs typeface="Times New Roman" pitchFamily="18" charset="0"/>
                        </a:rPr>
                        <a:t>Исследования социального статуса семей учащихся. Составление социального паспорта класса и школы</a:t>
                      </a:r>
                    </a:p>
                    <a:p>
                      <a:endParaRPr lang="ru-RU"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cs typeface="Times New Roman" pitchFamily="18" charset="0"/>
                        </a:rPr>
                        <a:t>Октябрь</a:t>
                      </a:r>
                    </a:p>
                    <a:p>
                      <a:endParaRPr lang="ru-RU" sz="1600" dirty="0">
                        <a:latin typeface="Times New Roman" pitchFamily="18" charset="0"/>
                        <a:cs typeface="Times New Roman" pitchFamily="18" charset="0"/>
                      </a:endParaRPr>
                    </a:p>
                  </a:txBody>
                  <a:tcPr/>
                </a:tc>
                <a:tc>
                  <a:txBody>
                    <a:bodyPr/>
                    <a:lstStyle/>
                    <a:p>
                      <a:r>
                        <a:rPr lang="ru-RU" sz="1600" dirty="0" err="1" smtClean="0">
                          <a:latin typeface="Times New Roman" pitchFamily="18" charset="0"/>
                          <a:cs typeface="Times New Roman" pitchFamily="18" charset="0"/>
                        </a:rPr>
                        <a:t>Кл.руководители</a:t>
                      </a:r>
                      <a:r>
                        <a:rPr lang="ru-RU" sz="1600" dirty="0" smtClean="0">
                          <a:latin typeface="Times New Roman" pitchFamily="18" charset="0"/>
                          <a:cs typeface="Times New Roman" pitchFamily="18" charset="0"/>
                        </a:rPr>
                        <a:t> Соц.педагог</a:t>
                      </a:r>
                      <a:endParaRPr lang="ru-RU" sz="1600" dirty="0">
                        <a:latin typeface="Times New Roman" pitchFamily="18" charset="0"/>
                        <a:cs typeface="Times New Roman" pitchFamily="18" charset="0"/>
                      </a:endParaRPr>
                    </a:p>
                  </a:txBody>
                  <a:tcPr/>
                </a:tc>
              </a:tr>
              <a:tr h="11841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050" dirty="0" smtClean="0"/>
                        <a:t>3</a:t>
                      </a:r>
                    </a:p>
                    <a:p>
                      <a:endParaRPr lang="ru-RU"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cs typeface="Times New Roman" pitchFamily="18" charset="0"/>
                        </a:rPr>
                        <a:t>Составление базы данных по социально-неблагополучным семьям</a:t>
                      </a:r>
                    </a:p>
                    <a:p>
                      <a:endParaRPr lang="ru-RU"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cs typeface="Times New Roman" pitchFamily="18" charset="0"/>
                        </a:rPr>
                        <a:t>Октябрь</a:t>
                      </a:r>
                    </a:p>
                    <a:p>
                      <a:endParaRPr lang="ru-RU"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cs typeface="Times New Roman" pitchFamily="18" charset="0"/>
                        </a:rPr>
                        <a:t>Соц. педагог</a:t>
                      </a:r>
                    </a:p>
                    <a:p>
                      <a:endParaRPr lang="ru-RU" sz="16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827584" y="332657"/>
          <a:ext cx="7992888" cy="5928375"/>
        </p:xfrm>
        <a:graphic>
          <a:graphicData uri="http://schemas.openxmlformats.org/drawingml/2006/table">
            <a:tbl>
              <a:tblPr firstRow="1" bandRow="1">
                <a:tableStyleId>{5C22544A-7EE6-4342-B048-85BDC9FD1C3A}</a:tableStyleId>
              </a:tblPr>
              <a:tblGrid>
                <a:gridCol w="1050372"/>
                <a:gridCol w="3563290"/>
                <a:gridCol w="1579026"/>
                <a:gridCol w="1800200"/>
              </a:tblGrid>
              <a:tr h="566291">
                <a:tc>
                  <a:txBody>
                    <a:bodyPr/>
                    <a:lstStyle/>
                    <a:p>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smtClean="0"/>
                        <a:t>Содержание работы</a:t>
                      </a:r>
                      <a:endParaRPr lang="ru-RU" sz="16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smtClean="0"/>
                        <a:t>Сроки</a:t>
                      </a:r>
                      <a:endParaRPr lang="ru-RU" sz="16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smtClean="0"/>
                        <a:t>Ответственный</a:t>
                      </a:r>
                      <a:endParaRPr lang="ru-RU" sz="1600" dirty="0" smtClean="0"/>
                    </a:p>
                  </a:txBody>
                  <a:tcPr/>
                </a:tc>
              </a:tr>
              <a:tr h="743931">
                <a:tc>
                  <a:txBody>
                    <a:bodyPr/>
                    <a:lstStyle/>
                    <a:p>
                      <a:pPr algn="ctr">
                        <a:lnSpc>
                          <a:spcPct val="115000"/>
                        </a:lnSpc>
                        <a:spcAft>
                          <a:spcPts val="0"/>
                        </a:spcAft>
                      </a:pPr>
                      <a:r>
                        <a:rPr lang="ru-RU" sz="1400" dirty="0">
                          <a:latin typeface="Times New Roman"/>
                          <a:ea typeface="Times New Roman"/>
                        </a:rPr>
                        <a:t>4</a:t>
                      </a:r>
                    </a:p>
                  </a:txBody>
                  <a:tcPr marL="68580" marR="68580" marT="0" marB="0"/>
                </a:tc>
                <a:tc>
                  <a:txBody>
                    <a:bodyPr/>
                    <a:lstStyle/>
                    <a:p>
                      <a:pPr algn="just">
                        <a:lnSpc>
                          <a:spcPct val="115000"/>
                        </a:lnSpc>
                        <a:spcAft>
                          <a:spcPts val="0"/>
                        </a:spcAft>
                      </a:pPr>
                      <a:r>
                        <a:rPr lang="ru-RU" sz="1400" dirty="0">
                          <a:latin typeface="Times New Roman"/>
                          <a:ea typeface="Times New Roman"/>
                        </a:rPr>
                        <a:t>Проведение индивидуальных профилактических мероприятий семьями социального риска</a:t>
                      </a:r>
                    </a:p>
                  </a:txBody>
                  <a:tcPr marL="68580" marR="68580" marT="0" marB="0"/>
                </a:tc>
                <a:tc>
                  <a:txBody>
                    <a:bodyPr/>
                    <a:lstStyle/>
                    <a:p>
                      <a:pPr algn="ctr">
                        <a:lnSpc>
                          <a:spcPct val="115000"/>
                        </a:lnSpc>
                        <a:spcAft>
                          <a:spcPts val="0"/>
                        </a:spcAft>
                      </a:pPr>
                      <a:r>
                        <a:rPr lang="ru-RU" sz="1400" dirty="0">
                          <a:latin typeface="Times New Roman"/>
                          <a:ea typeface="Times New Roman"/>
                        </a:rPr>
                        <a:t>В течение </a:t>
                      </a:r>
                      <a:r>
                        <a:rPr lang="ru-RU" sz="1400" dirty="0" err="1">
                          <a:latin typeface="Times New Roman"/>
                          <a:ea typeface="Times New Roman"/>
                        </a:rPr>
                        <a:t>уч</a:t>
                      </a:r>
                      <a:r>
                        <a:rPr lang="ru-RU" sz="1400" dirty="0">
                          <a:latin typeface="Times New Roman"/>
                          <a:ea typeface="Times New Roman"/>
                        </a:rPr>
                        <a:t>. года</a:t>
                      </a:r>
                    </a:p>
                  </a:txBody>
                  <a:tcPr marL="68580" marR="68580" marT="0" marB="0"/>
                </a:tc>
                <a:tc>
                  <a:txBody>
                    <a:bodyPr/>
                    <a:lstStyle/>
                    <a:p>
                      <a:pPr>
                        <a:lnSpc>
                          <a:spcPct val="115000"/>
                        </a:lnSpc>
                        <a:spcAft>
                          <a:spcPts val="0"/>
                        </a:spcAft>
                      </a:pPr>
                      <a:r>
                        <a:rPr lang="ru-RU" sz="1400" dirty="0">
                          <a:latin typeface="Times New Roman"/>
                          <a:ea typeface="Times New Roman"/>
                        </a:rPr>
                        <a:t>Соц.педагог</a:t>
                      </a:r>
                    </a:p>
                  </a:txBody>
                  <a:tcPr marL="68580" marR="68580" marT="0" marB="0"/>
                </a:tc>
              </a:tr>
              <a:tr h="2184556">
                <a:tc>
                  <a:txBody>
                    <a:bodyPr/>
                    <a:lstStyle/>
                    <a:p>
                      <a:pPr algn="ctr">
                        <a:lnSpc>
                          <a:spcPct val="115000"/>
                        </a:lnSpc>
                        <a:spcAft>
                          <a:spcPts val="0"/>
                        </a:spcAft>
                      </a:pPr>
                      <a:r>
                        <a:rPr lang="ru-RU" sz="1400">
                          <a:latin typeface="Times New Roman"/>
                          <a:ea typeface="Times New Roman"/>
                        </a:rPr>
                        <a:t>5</a:t>
                      </a:r>
                    </a:p>
                  </a:txBody>
                  <a:tcPr marL="68580" marR="68580" marT="0" marB="0"/>
                </a:tc>
                <a:tc>
                  <a:txBody>
                    <a:bodyPr/>
                    <a:lstStyle/>
                    <a:p>
                      <a:pPr algn="just">
                        <a:lnSpc>
                          <a:spcPct val="115000"/>
                        </a:lnSpc>
                        <a:spcAft>
                          <a:spcPts val="0"/>
                        </a:spcAft>
                      </a:pPr>
                      <a:r>
                        <a:rPr lang="ru-RU" sz="1400" dirty="0">
                          <a:latin typeface="Times New Roman"/>
                          <a:ea typeface="Times New Roman"/>
                        </a:rPr>
                        <a:t>Мини-тренинги</a:t>
                      </a:r>
                    </a:p>
                    <a:p>
                      <a:pPr algn="just">
                        <a:lnSpc>
                          <a:spcPct val="115000"/>
                        </a:lnSpc>
                        <a:spcAft>
                          <a:spcPts val="0"/>
                        </a:spcAft>
                      </a:pPr>
                      <a:r>
                        <a:rPr lang="ru-RU" sz="1400" dirty="0">
                          <a:latin typeface="Times New Roman"/>
                          <a:ea typeface="Times New Roman"/>
                        </a:rPr>
                        <a:t>- учимся снимать усталость</a:t>
                      </a:r>
                    </a:p>
                    <a:p>
                      <a:pPr algn="just">
                        <a:lnSpc>
                          <a:spcPct val="115000"/>
                        </a:lnSpc>
                        <a:spcAft>
                          <a:spcPts val="0"/>
                        </a:spcAft>
                      </a:pPr>
                      <a:r>
                        <a:rPr lang="ru-RU" sz="1400" dirty="0">
                          <a:latin typeface="Times New Roman"/>
                          <a:ea typeface="Times New Roman"/>
                        </a:rPr>
                        <a:t>- как преодолевать тревогу</a:t>
                      </a:r>
                    </a:p>
                    <a:p>
                      <a:pPr algn="just">
                        <a:lnSpc>
                          <a:spcPct val="115000"/>
                        </a:lnSpc>
                        <a:spcAft>
                          <a:spcPts val="0"/>
                        </a:spcAft>
                      </a:pPr>
                      <a:r>
                        <a:rPr lang="ru-RU" sz="1400" dirty="0">
                          <a:latin typeface="Times New Roman"/>
                          <a:ea typeface="Times New Roman"/>
                        </a:rPr>
                        <a:t>- способы решения конфликтов </a:t>
                      </a:r>
                    </a:p>
                    <a:p>
                      <a:pPr algn="just">
                        <a:lnSpc>
                          <a:spcPct val="115000"/>
                        </a:lnSpc>
                        <a:spcAft>
                          <a:spcPts val="0"/>
                        </a:spcAft>
                      </a:pPr>
                      <a:r>
                        <a:rPr lang="ru-RU" sz="1400" dirty="0">
                          <a:latin typeface="Times New Roman"/>
                          <a:ea typeface="Times New Roman"/>
                        </a:rPr>
                        <a:t>- стресс в жизни человека. Способы борьбы со стрессом</a:t>
                      </a:r>
                    </a:p>
                    <a:p>
                      <a:pPr algn="just">
                        <a:lnSpc>
                          <a:spcPct val="115000"/>
                        </a:lnSpc>
                        <a:spcAft>
                          <a:spcPts val="0"/>
                        </a:spcAft>
                      </a:pPr>
                      <a:r>
                        <a:rPr lang="ru-RU" sz="1400" dirty="0">
                          <a:latin typeface="Times New Roman"/>
                          <a:ea typeface="Times New Roman"/>
                        </a:rPr>
                        <a:t>- способы саморегулирования эмоционального состояния</a:t>
                      </a:r>
                    </a:p>
                    <a:p>
                      <a:pPr algn="just">
                        <a:lnSpc>
                          <a:spcPct val="115000"/>
                        </a:lnSpc>
                        <a:spcAft>
                          <a:spcPts val="0"/>
                        </a:spcAft>
                      </a:pPr>
                      <a:r>
                        <a:rPr lang="ru-RU" sz="1400" dirty="0">
                          <a:latin typeface="Times New Roman"/>
                          <a:ea typeface="Times New Roman"/>
                        </a:rPr>
                        <a:t>- как сказать НЕТ!</a:t>
                      </a:r>
                    </a:p>
                  </a:txBody>
                  <a:tcPr marL="68580" marR="68580" marT="0" marB="0"/>
                </a:tc>
                <a:tc>
                  <a:txBody>
                    <a:bodyPr/>
                    <a:lstStyle/>
                    <a:p>
                      <a:pPr algn="ctr">
                        <a:lnSpc>
                          <a:spcPct val="115000"/>
                        </a:lnSpc>
                        <a:spcAft>
                          <a:spcPts val="0"/>
                        </a:spcAft>
                      </a:pPr>
                      <a:r>
                        <a:rPr lang="ru-RU" sz="1400" dirty="0">
                          <a:latin typeface="Times New Roman"/>
                          <a:ea typeface="Times New Roman"/>
                        </a:rPr>
                        <a:t>В течение </a:t>
                      </a:r>
                      <a:r>
                        <a:rPr lang="ru-RU" sz="1400" dirty="0" err="1">
                          <a:latin typeface="Times New Roman"/>
                          <a:ea typeface="Times New Roman"/>
                        </a:rPr>
                        <a:t>уч</a:t>
                      </a:r>
                      <a:r>
                        <a:rPr lang="ru-RU" sz="1400" dirty="0">
                          <a:latin typeface="Times New Roman"/>
                          <a:ea typeface="Times New Roman"/>
                        </a:rPr>
                        <a:t>. года</a:t>
                      </a:r>
                    </a:p>
                  </a:txBody>
                  <a:tcPr marL="68580" marR="68580" marT="0" marB="0"/>
                </a:tc>
                <a:tc>
                  <a:txBody>
                    <a:bodyPr/>
                    <a:lstStyle/>
                    <a:p>
                      <a:pPr>
                        <a:lnSpc>
                          <a:spcPct val="115000"/>
                        </a:lnSpc>
                        <a:spcAft>
                          <a:spcPts val="0"/>
                        </a:spcAft>
                      </a:pPr>
                      <a:r>
                        <a:rPr lang="ru-RU" sz="1400" dirty="0">
                          <a:latin typeface="Times New Roman"/>
                          <a:ea typeface="Times New Roman"/>
                        </a:rPr>
                        <a:t>Педагог-психолог</a:t>
                      </a:r>
                    </a:p>
                    <a:p>
                      <a:pPr>
                        <a:lnSpc>
                          <a:spcPct val="115000"/>
                        </a:lnSpc>
                        <a:spcAft>
                          <a:spcPts val="0"/>
                        </a:spcAft>
                      </a:pPr>
                      <a:r>
                        <a:rPr lang="ru-RU" sz="1400" dirty="0">
                          <a:latin typeface="Times New Roman"/>
                          <a:ea typeface="Times New Roman"/>
                        </a:rPr>
                        <a:t> </a:t>
                      </a:r>
                    </a:p>
                    <a:p>
                      <a:pPr>
                        <a:lnSpc>
                          <a:spcPct val="115000"/>
                        </a:lnSpc>
                        <a:spcAft>
                          <a:spcPts val="0"/>
                        </a:spcAft>
                      </a:pPr>
                      <a:r>
                        <a:rPr lang="ru-RU" sz="1400" dirty="0">
                          <a:latin typeface="Times New Roman"/>
                          <a:ea typeface="Times New Roman"/>
                        </a:rPr>
                        <a:t> </a:t>
                      </a:r>
                    </a:p>
                    <a:p>
                      <a:pPr>
                        <a:lnSpc>
                          <a:spcPct val="115000"/>
                        </a:lnSpc>
                        <a:spcAft>
                          <a:spcPts val="0"/>
                        </a:spcAft>
                      </a:pPr>
                      <a:r>
                        <a:rPr lang="ru-RU" sz="1400" dirty="0">
                          <a:latin typeface="Times New Roman"/>
                          <a:ea typeface="Times New Roman"/>
                        </a:rPr>
                        <a:t> </a:t>
                      </a:r>
                    </a:p>
                    <a:p>
                      <a:pPr>
                        <a:lnSpc>
                          <a:spcPct val="115000"/>
                        </a:lnSpc>
                        <a:spcAft>
                          <a:spcPts val="0"/>
                        </a:spcAft>
                      </a:pPr>
                      <a:r>
                        <a:rPr lang="ru-RU" sz="1400" dirty="0">
                          <a:latin typeface="Times New Roman"/>
                          <a:ea typeface="Times New Roman"/>
                        </a:rPr>
                        <a:t> </a:t>
                      </a:r>
                    </a:p>
                    <a:p>
                      <a:pPr>
                        <a:lnSpc>
                          <a:spcPct val="115000"/>
                        </a:lnSpc>
                        <a:spcAft>
                          <a:spcPts val="0"/>
                        </a:spcAft>
                      </a:pPr>
                      <a:r>
                        <a:rPr lang="ru-RU" sz="1400" dirty="0">
                          <a:latin typeface="Times New Roman"/>
                          <a:ea typeface="Times New Roman"/>
                        </a:rPr>
                        <a:t> </a:t>
                      </a:r>
                    </a:p>
                    <a:p>
                      <a:pPr>
                        <a:lnSpc>
                          <a:spcPct val="115000"/>
                        </a:lnSpc>
                        <a:spcAft>
                          <a:spcPts val="0"/>
                        </a:spcAft>
                      </a:pPr>
                      <a:r>
                        <a:rPr lang="ru-RU" sz="1400" dirty="0">
                          <a:latin typeface="Times New Roman"/>
                          <a:ea typeface="Times New Roman"/>
                        </a:rPr>
                        <a:t> </a:t>
                      </a:r>
                    </a:p>
                    <a:p>
                      <a:pPr>
                        <a:lnSpc>
                          <a:spcPct val="115000"/>
                        </a:lnSpc>
                        <a:spcAft>
                          <a:spcPts val="0"/>
                        </a:spcAft>
                      </a:pPr>
                      <a:r>
                        <a:rPr lang="ru-RU" sz="1400" dirty="0">
                          <a:latin typeface="Times New Roman"/>
                          <a:ea typeface="Times New Roman"/>
                        </a:rPr>
                        <a:t> </a:t>
                      </a:r>
                    </a:p>
                  </a:txBody>
                  <a:tcPr marL="68580" marR="68580" marT="0" marB="0"/>
                </a:tc>
              </a:tr>
              <a:tr h="1449843">
                <a:tc>
                  <a:txBody>
                    <a:bodyPr/>
                    <a:lstStyle/>
                    <a:p>
                      <a:pPr algn="ctr">
                        <a:lnSpc>
                          <a:spcPct val="115000"/>
                        </a:lnSpc>
                        <a:spcAft>
                          <a:spcPts val="0"/>
                        </a:spcAft>
                      </a:pPr>
                      <a:r>
                        <a:rPr lang="ru-RU" sz="1400">
                          <a:latin typeface="Times New Roman"/>
                          <a:ea typeface="Times New Roman"/>
                        </a:rPr>
                        <a:t>8</a:t>
                      </a:r>
                    </a:p>
                  </a:txBody>
                  <a:tcPr marL="68580" marR="68580" marT="0" marB="0"/>
                </a:tc>
                <a:tc>
                  <a:txBody>
                    <a:bodyPr/>
                    <a:lstStyle/>
                    <a:p>
                      <a:pPr algn="just">
                        <a:lnSpc>
                          <a:spcPct val="115000"/>
                        </a:lnSpc>
                        <a:spcAft>
                          <a:spcPts val="0"/>
                        </a:spcAft>
                      </a:pPr>
                      <a:r>
                        <a:rPr lang="ru-RU" sz="1400">
                          <a:latin typeface="Times New Roman"/>
                          <a:ea typeface="Times New Roman"/>
                        </a:rPr>
                        <a:t>Правовые классные часы:</a:t>
                      </a:r>
                    </a:p>
                    <a:p>
                      <a:pPr algn="just">
                        <a:lnSpc>
                          <a:spcPct val="115000"/>
                        </a:lnSpc>
                        <a:spcAft>
                          <a:spcPts val="0"/>
                        </a:spcAft>
                      </a:pPr>
                      <a:r>
                        <a:rPr lang="ru-RU" sz="1400">
                          <a:latin typeface="Times New Roman"/>
                          <a:ea typeface="Times New Roman"/>
                        </a:rPr>
                        <a:t>- что ты должен знать об УК РФ</a:t>
                      </a:r>
                    </a:p>
                    <a:p>
                      <a:pPr algn="just">
                        <a:lnSpc>
                          <a:spcPct val="115000"/>
                        </a:lnSpc>
                        <a:spcAft>
                          <a:spcPts val="0"/>
                        </a:spcAft>
                      </a:pPr>
                      <a:r>
                        <a:rPr lang="ru-RU" sz="1400">
                          <a:latin typeface="Times New Roman"/>
                          <a:ea typeface="Times New Roman"/>
                        </a:rPr>
                        <a:t>- уголовная ответственность несовершеннолетних</a:t>
                      </a:r>
                    </a:p>
                    <a:p>
                      <a:pPr algn="just">
                        <a:lnSpc>
                          <a:spcPct val="115000"/>
                        </a:lnSpc>
                        <a:spcAft>
                          <a:spcPts val="0"/>
                        </a:spcAft>
                      </a:pPr>
                      <a:r>
                        <a:rPr lang="ru-RU" sz="1400">
                          <a:latin typeface="Times New Roman"/>
                          <a:ea typeface="Times New Roman"/>
                        </a:rPr>
                        <a:t>- знаешь ли ты свои права и обязанности</a:t>
                      </a:r>
                    </a:p>
                  </a:txBody>
                  <a:tcPr marL="68580" marR="68580" marT="0" marB="0"/>
                </a:tc>
                <a:tc>
                  <a:txBody>
                    <a:bodyPr/>
                    <a:lstStyle/>
                    <a:p>
                      <a:pPr algn="ctr">
                        <a:lnSpc>
                          <a:spcPct val="115000"/>
                        </a:lnSpc>
                        <a:spcAft>
                          <a:spcPts val="0"/>
                        </a:spcAft>
                      </a:pPr>
                      <a:r>
                        <a:rPr lang="ru-RU" sz="1400" dirty="0">
                          <a:latin typeface="Times New Roman"/>
                          <a:ea typeface="Times New Roman"/>
                        </a:rPr>
                        <a:t>В течение </a:t>
                      </a:r>
                      <a:r>
                        <a:rPr lang="ru-RU" sz="1400" dirty="0" err="1">
                          <a:latin typeface="Times New Roman"/>
                          <a:ea typeface="Times New Roman"/>
                        </a:rPr>
                        <a:t>уч</a:t>
                      </a:r>
                      <a:r>
                        <a:rPr lang="ru-RU" sz="1400" dirty="0">
                          <a:latin typeface="Times New Roman"/>
                          <a:ea typeface="Times New Roman"/>
                        </a:rPr>
                        <a:t>. года</a:t>
                      </a:r>
                    </a:p>
                  </a:txBody>
                  <a:tcPr marL="68580" marR="68580" marT="0" marB="0"/>
                </a:tc>
                <a:tc>
                  <a:txBody>
                    <a:bodyPr/>
                    <a:lstStyle/>
                    <a:p>
                      <a:pPr>
                        <a:lnSpc>
                          <a:spcPct val="115000"/>
                        </a:lnSpc>
                        <a:spcAft>
                          <a:spcPts val="0"/>
                        </a:spcAft>
                      </a:pPr>
                      <a:r>
                        <a:rPr lang="ru-RU" sz="1400" dirty="0">
                          <a:latin typeface="Times New Roman"/>
                          <a:ea typeface="Times New Roman"/>
                        </a:rPr>
                        <a:t>Соц. педагог</a:t>
                      </a:r>
                    </a:p>
                    <a:p>
                      <a:pPr>
                        <a:lnSpc>
                          <a:spcPct val="115000"/>
                        </a:lnSpc>
                        <a:spcAft>
                          <a:spcPts val="0"/>
                        </a:spcAft>
                      </a:pPr>
                      <a:r>
                        <a:rPr lang="ru-RU" sz="1400" dirty="0" err="1">
                          <a:latin typeface="Times New Roman"/>
                          <a:ea typeface="Times New Roman"/>
                        </a:rPr>
                        <a:t>Кл.руководители</a:t>
                      </a:r>
                      <a:endParaRPr lang="ru-RU" sz="1400" dirty="0">
                        <a:latin typeface="Times New Roman"/>
                        <a:ea typeface="Times New Roman"/>
                      </a:endParaRPr>
                    </a:p>
                  </a:txBody>
                  <a:tcPr marL="68580" marR="68580" marT="0" marB="0"/>
                </a:tc>
              </a:tr>
              <a:tr h="960034">
                <a:tc>
                  <a:txBody>
                    <a:bodyPr/>
                    <a:lstStyle/>
                    <a:p>
                      <a:pPr algn="ctr">
                        <a:lnSpc>
                          <a:spcPct val="115000"/>
                        </a:lnSpc>
                        <a:spcAft>
                          <a:spcPts val="0"/>
                        </a:spcAft>
                      </a:pPr>
                      <a:r>
                        <a:rPr lang="ru-RU" sz="1400">
                          <a:latin typeface="Times New Roman"/>
                          <a:ea typeface="Times New Roman"/>
                        </a:rPr>
                        <a:t>9</a:t>
                      </a:r>
                    </a:p>
                  </a:txBody>
                  <a:tcPr marL="68580" marR="68580" marT="0" marB="0"/>
                </a:tc>
                <a:tc>
                  <a:txBody>
                    <a:bodyPr/>
                    <a:lstStyle/>
                    <a:p>
                      <a:pPr algn="just">
                        <a:lnSpc>
                          <a:spcPct val="115000"/>
                        </a:lnSpc>
                        <a:spcAft>
                          <a:spcPts val="0"/>
                        </a:spcAft>
                      </a:pPr>
                      <a:r>
                        <a:rPr lang="ru-RU" sz="1400">
                          <a:latin typeface="Times New Roman"/>
                          <a:ea typeface="Times New Roman"/>
                        </a:rPr>
                        <a:t>Психолого-педагогическая поддержка обучающимся при подготовке и проведении выпускных экзаменах </a:t>
                      </a:r>
                    </a:p>
                  </a:txBody>
                  <a:tcPr marL="68580" marR="68580" marT="0" marB="0"/>
                </a:tc>
                <a:tc>
                  <a:txBody>
                    <a:bodyPr/>
                    <a:lstStyle/>
                    <a:p>
                      <a:pPr algn="ctr">
                        <a:lnSpc>
                          <a:spcPct val="115000"/>
                        </a:lnSpc>
                        <a:spcAft>
                          <a:spcPts val="0"/>
                        </a:spcAft>
                      </a:pPr>
                      <a:r>
                        <a:rPr lang="ru-RU" sz="1400">
                          <a:latin typeface="Times New Roman"/>
                          <a:ea typeface="Times New Roman"/>
                        </a:rPr>
                        <a:t>В течение уч. года</a:t>
                      </a:r>
                    </a:p>
                  </a:txBody>
                  <a:tcPr marL="68580" marR="68580" marT="0" marB="0"/>
                </a:tc>
                <a:tc>
                  <a:txBody>
                    <a:bodyPr/>
                    <a:lstStyle/>
                    <a:p>
                      <a:pPr>
                        <a:lnSpc>
                          <a:spcPct val="115000"/>
                        </a:lnSpc>
                        <a:spcAft>
                          <a:spcPts val="0"/>
                        </a:spcAft>
                      </a:pPr>
                      <a:r>
                        <a:rPr lang="ru-RU" sz="1400" dirty="0">
                          <a:latin typeface="Times New Roman"/>
                          <a:ea typeface="Times New Roman"/>
                        </a:rPr>
                        <a:t>Учителя</a:t>
                      </a:r>
                    </a:p>
                    <a:p>
                      <a:pPr>
                        <a:lnSpc>
                          <a:spcPct val="115000"/>
                        </a:lnSpc>
                        <a:spcAft>
                          <a:spcPts val="0"/>
                        </a:spcAft>
                      </a:pPr>
                      <a:r>
                        <a:rPr lang="ru-RU" sz="1400" dirty="0">
                          <a:latin typeface="Times New Roman"/>
                          <a:ea typeface="Times New Roman"/>
                        </a:rPr>
                        <a:t>Педагог-психолог</a:t>
                      </a:r>
                    </a:p>
                  </a:txBody>
                  <a:tcPr marL="68580" marR="68580" marT="0" marB="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76672"/>
            <a:ext cx="8229600" cy="5530619"/>
          </a:xfrm>
        </p:spPr>
        <p:txBody>
          <a:bodyPr>
            <a:normAutofit/>
          </a:bodyPr>
          <a:lstStyle/>
          <a:p>
            <a:pPr>
              <a:buNone/>
            </a:pPr>
            <a:r>
              <a:rPr lang="ru-RU" sz="3600" b="1" dirty="0" smtClean="0"/>
              <a:t> </a:t>
            </a:r>
            <a:r>
              <a:rPr lang="ru-RU" sz="3600" b="1" dirty="0" smtClean="0">
                <a:latin typeface="Times New Roman" pitchFamily="18" charset="0"/>
                <a:cs typeface="Times New Roman" pitchFamily="18" charset="0"/>
              </a:rPr>
              <a:t>Самоубийство, или суицид </a:t>
            </a:r>
            <a:r>
              <a:rPr lang="ru-RU" sz="3200" b="1" dirty="0" smtClean="0">
                <a:latin typeface="Times New Roman" pitchFamily="18" charset="0"/>
                <a:cs typeface="Times New Roman" pitchFamily="18" charset="0"/>
              </a:rPr>
              <a:t>(лат. </a:t>
            </a:r>
            <a:r>
              <a:rPr lang="ru-RU" sz="3200" b="1" dirty="0" err="1" smtClean="0">
                <a:latin typeface="Times New Roman" pitchFamily="18" charset="0"/>
                <a:cs typeface="Times New Roman" pitchFamily="18" charset="0"/>
              </a:rPr>
              <a:t>sui</a:t>
            </a:r>
            <a:r>
              <a:rPr lang="ru-RU" sz="3200" b="1" dirty="0" smtClean="0">
                <a:latin typeface="Times New Roman" pitchFamily="18" charset="0"/>
                <a:cs typeface="Times New Roman" pitchFamily="18" charset="0"/>
              </a:rPr>
              <a:t> - себя, </a:t>
            </a:r>
            <a:r>
              <a:rPr lang="ru-RU" sz="3200" b="1" dirty="0" err="1" smtClean="0">
                <a:latin typeface="Times New Roman" pitchFamily="18" charset="0"/>
                <a:cs typeface="Times New Roman" pitchFamily="18" charset="0"/>
              </a:rPr>
              <a:t>caedere</a:t>
            </a:r>
            <a:r>
              <a:rPr lang="ru-RU" sz="3200" b="1" dirty="0" smtClean="0">
                <a:latin typeface="Times New Roman" pitchFamily="18" charset="0"/>
                <a:cs typeface="Times New Roman" pitchFamily="18" charset="0"/>
              </a:rPr>
              <a:t> - убивать), - </a:t>
            </a:r>
            <a:r>
              <a:rPr lang="ru-RU" sz="3200" dirty="0" smtClean="0">
                <a:latin typeface="Times New Roman" pitchFamily="18" charset="0"/>
                <a:cs typeface="Times New Roman" pitchFamily="18" charset="0"/>
              </a:rPr>
              <a:t>это осознанное лишение себя жизни.</a:t>
            </a:r>
          </a:p>
          <a:p>
            <a:pPr algn="ctr">
              <a:buNone/>
            </a:pPr>
            <a:endParaRPr lang="ru-RU" sz="3200" dirty="0">
              <a:latin typeface="Times New Roman" pitchFamily="18" charset="0"/>
              <a:cs typeface="Times New Roman" pitchFamily="18" charset="0"/>
            </a:endParaRPr>
          </a:p>
        </p:txBody>
      </p:sp>
      <p:pic>
        <p:nvPicPr>
          <p:cNvPr id="10242" name="Picture 2" descr="http://all-history.3dn.ru/statii/284847_251343624891075_175506692474769_1025462_528.jpg"/>
          <p:cNvPicPr>
            <a:picLocks noChangeAspect="1" noChangeArrowheads="1"/>
          </p:cNvPicPr>
          <p:nvPr/>
        </p:nvPicPr>
        <p:blipFill>
          <a:blip r:embed="rId2" cstate="print"/>
          <a:srcRect/>
          <a:stretch>
            <a:fillRect/>
          </a:stretch>
        </p:blipFill>
        <p:spPr bwMode="auto">
          <a:xfrm>
            <a:off x="3491880" y="2348880"/>
            <a:ext cx="2904257" cy="377072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just">
              <a:buNone/>
            </a:pPr>
            <a:r>
              <a:rPr lang="ru-RU" sz="2800" b="1" dirty="0" smtClean="0">
                <a:latin typeface="Times New Roman" pitchFamily="18" charset="0"/>
                <a:cs typeface="Times New Roman" pitchFamily="18" charset="0"/>
              </a:rPr>
              <a:t>   </a:t>
            </a:r>
            <a:r>
              <a:rPr lang="ru-RU" sz="3200" b="1" dirty="0" smtClean="0">
                <a:solidFill>
                  <a:schemeClr val="accent2"/>
                </a:solidFill>
                <a:latin typeface="Times New Roman" pitchFamily="18" charset="0"/>
                <a:cs typeface="Times New Roman" pitchFamily="18" charset="0"/>
              </a:rPr>
              <a:t>Истинный суицид </a:t>
            </a:r>
            <a:r>
              <a:rPr lang="ru-RU" dirty="0" smtClean="0">
                <a:latin typeface="Times New Roman" pitchFamily="18" charset="0"/>
                <a:cs typeface="Times New Roman" pitchFamily="18" charset="0"/>
              </a:rPr>
              <a:t>- никогда не бывает спонтанным - хоть иногда и выглядит довольно неожиданным. Такому суициду всегда предшествуют угнетенное настроение, депрессивное состояние, или просто мысли об уходе из жизни. Причем окружающие, даже самые близкие люди нередко такого состояния человека не замечают (особенно если откровенно не хотят этого). При истинном суицидальном поведении чаще прибегают к повешению.</a:t>
            </a:r>
          </a:p>
        </p:txBody>
      </p:sp>
      <p:sp>
        <p:nvSpPr>
          <p:cNvPr id="3" name="Заголовок 2"/>
          <p:cNvSpPr>
            <a:spLocks noGrp="1"/>
          </p:cNvSpPr>
          <p:nvPr>
            <p:ph type="title"/>
          </p:nvPr>
        </p:nvSpPr>
        <p:spPr/>
        <p:txBody>
          <a:bodyPr>
            <a:noAutofit/>
          </a:bodyPr>
          <a:lstStyle/>
          <a:p>
            <a:pPr algn="ctr"/>
            <a:r>
              <a:rPr lang="ru-RU" sz="4400" dirty="0" smtClean="0">
                <a:solidFill>
                  <a:srgbClr val="0070C0"/>
                </a:solidFill>
                <a:latin typeface="Times New Roman" pitchFamily="18" charset="0"/>
                <a:cs typeface="Times New Roman" pitchFamily="18" charset="0"/>
              </a:rPr>
              <a:t>Виды суицидального поведения</a:t>
            </a:r>
            <a:r>
              <a:rPr lang="ru-RU" sz="4400" b="0" dirty="0" smtClean="0">
                <a:solidFill>
                  <a:srgbClr val="0070C0"/>
                </a:solidFill>
                <a:latin typeface="Times New Roman" pitchFamily="18" charset="0"/>
                <a:cs typeface="Times New Roman" pitchFamily="18" charset="0"/>
              </a:rPr>
              <a:t>:</a:t>
            </a:r>
            <a:endParaRPr lang="ru-RU" sz="4400" dirty="0">
              <a:solidFill>
                <a:srgbClr val="0070C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620688"/>
            <a:ext cx="8229600" cy="5386603"/>
          </a:xfrm>
        </p:spPr>
        <p:txBody>
          <a:bodyPr>
            <a:normAutofit/>
          </a:bodyPr>
          <a:lstStyle/>
          <a:p>
            <a:pPr algn="just">
              <a:buNone/>
            </a:pPr>
            <a:r>
              <a:rPr lang="ru-RU" b="1" dirty="0" smtClean="0">
                <a:latin typeface="Times New Roman" pitchFamily="18" charset="0"/>
                <a:cs typeface="Times New Roman" pitchFamily="18" charset="0"/>
              </a:rPr>
              <a:t>   </a:t>
            </a:r>
            <a:r>
              <a:rPr lang="ru-RU" sz="3200" b="1" dirty="0" smtClean="0">
                <a:solidFill>
                  <a:schemeClr val="accent2"/>
                </a:solidFill>
                <a:latin typeface="Times New Roman" pitchFamily="18" charset="0"/>
                <a:cs typeface="Times New Roman" pitchFamily="18" charset="0"/>
              </a:rPr>
              <a:t>Демонстративный суицид </a:t>
            </a:r>
            <a:r>
              <a:rPr lang="ru-RU" dirty="0" smtClean="0">
                <a:latin typeface="Times New Roman" pitchFamily="18" charset="0"/>
                <a:cs typeface="Times New Roman" pitchFamily="18" charset="0"/>
              </a:rPr>
              <a:t>- большинство самоубийц, как правило, хотели вовсе не умереть - а только достучаться до кого-то, обратить внимание на свои проблемы, позвать на помощь. При демонстративном поведении способы суицидального поведения чаще всего проявляются в виде порезов вен, отравления неядовитыми лекарствами, изображения повешения.  </a:t>
            </a:r>
          </a:p>
          <a:p>
            <a:endParaRPr lang="ru-RU" dirty="0"/>
          </a:p>
        </p:txBody>
      </p:sp>
      <p:pic>
        <p:nvPicPr>
          <p:cNvPr id="8194" name="Picture 2" descr="http://today.kz/static/uploads/media/pages/2012/08/201363.jpg"/>
          <p:cNvPicPr>
            <a:picLocks noChangeAspect="1" noChangeArrowheads="1"/>
          </p:cNvPicPr>
          <p:nvPr/>
        </p:nvPicPr>
        <p:blipFill>
          <a:blip r:embed="rId2" cstate="print"/>
          <a:srcRect/>
          <a:stretch>
            <a:fillRect/>
          </a:stretch>
        </p:blipFill>
        <p:spPr bwMode="auto">
          <a:xfrm>
            <a:off x="5364088" y="4221088"/>
            <a:ext cx="3024336" cy="21348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548680"/>
            <a:ext cx="8229600" cy="5458611"/>
          </a:xfrm>
        </p:spPr>
        <p:txBody>
          <a:bodyPr>
            <a:normAutofit/>
          </a:bodyPr>
          <a:lstStyle/>
          <a:p>
            <a:pPr algn="just">
              <a:buNone/>
            </a:pPr>
            <a:r>
              <a:rPr lang="ru-RU" dirty="0" smtClean="0"/>
              <a:t>  </a:t>
            </a:r>
            <a:r>
              <a:rPr lang="ru-RU" sz="3200" dirty="0" smtClean="0">
                <a:solidFill>
                  <a:schemeClr val="accent2"/>
                </a:solidFill>
              </a:rPr>
              <a:t>С</a:t>
            </a:r>
            <a:r>
              <a:rPr lang="ru-RU" sz="3200" b="1" dirty="0" smtClean="0">
                <a:solidFill>
                  <a:schemeClr val="accent2"/>
                </a:solidFill>
                <a:latin typeface="Times New Roman" pitchFamily="18" charset="0"/>
                <a:cs typeface="Times New Roman" pitchFamily="18" charset="0"/>
              </a:rPr>
              <a:t>крытый суицид</a:t>
            </a:r>
            <a:r>
              <a:rPr lang="ru-RU" sz="3200" dirty="0" smtClean="0">
                <a:solidFill>
                  <a:schemeClr val="accent2"/>
                </a:solidFill>
                <a:latin typeface="Times New Roman" pitchFamily="18" charset="0"/>
                <a:cs typeface="Times New Roman" pitchFamily="18" charset="0"/>
              </a:rPr>
              <a:t> </a:t>
            </a:r>
            <a:r>
              <a:rPr lang="ru-RU" dirty="0" smtClean="0">
                <a:latin typeface="Times New Roman" pitchFamily="18" charset="0"/>
                <a:cs typeface="Times New Roman" pitchFamily="18" charset="0"/>
              </a:rPr>
              <a:t>- такие люди выбирают не открытый уход из жизни "по собственному желанию", а так называемое "суицидально обусловленное поведение". Это и рискованная езда на автомобиле, и занятия экстремальными видами спорта или опасным бизнесом, и добровольные поездки в горячие точки, и даже алкогольная или наркотическая зависимость… При скрытом суицидальном поведении также прибегают к попыткам повешения, отравлению токсичными и сильнодействующими препаратами.  </a:t>
            </a:r>
            <a:endParaRPr lang="ru-RU" dirty="0">
              <a:latin typeface="Times New Roman" pitchFamily="18" charset="0"/>
              <a:cs typeface="Times New Roman" pitchFamily="18" charset="0"/>
            </a:endParaRPr>
          </a:p>
        </p:txBody>
      </p:sp>
      <p:pic>
        <p:nvPicPr>
          <p:cNvPr id="7170" name="Picture 2" descr="C:\Users\user.IRRO\Desktop\Alkogolnaia_zavisimost.jpg"/>
          <p:cNvPicPr>
            <a:picLocks noChangeAspect="1" noChangeArrowheads="1"/>
          </p:cNvPicPr>
          <p:nvPr/>
        </p:nvPicPr>
        <p:blipFill>
          <a:blip r:embed="rId2" cstate="print"/>
          <a:srcRect/>
          <a:stretch>
            <a:fillRect/>
          </a:stretch>
        </p:blipFill>
        <p:spPr bwMode="auto">
          <a:xfrm>
            <a:off x="6156176" y="5013176"/>
            <a:ext cx="2341489" cy="157895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628801"/>
            <a:ext cx="8229600" cy="4104456"/>
          </a:xfrm>
        </p:spPr>
        <p:txBody>
          <a:bodyPr/>
          <a:lstStyle/>
          <a:p>
            <a:pPr>
              <a:buNone/>
            </a:pPr>
            <a:r>
              <a:rPr lang="ru-RU" dirty="0" smtClean="0"/>
              <a:t>  </a:t>
            </a:r>
            <a:r>
              <a:rPr lang="ru-RU" sz="2800" dirty="0" smtClean="0">
                <a:latin typeface="Times New Roman" pitchFamily="18" charset="0"/>
                <a:cs typeface="Times New Roman" pitchFamily="18" charset="0"/>
              </a:rPr>
              <a:t>Суицидальные намерения включают в себя:</a:t>
            </a:r>
          </a:p>
          <a:p>
            <a:pPr>
              <a:buNone/>
            </a:pPr>
            <a:r>
              <a:rPr lang="ru-RU" sz="2800" dirty="0" smtClean="0">
                <a:latin typeface="Times New Roman" pitchFamily="18" charset="0"/>
                <a:cs typeface="Times New Roman" pitchFamily="18" charset="0"/>
              </a:rPr>
              <a:t>  - суицидальные мысли, </a:t>
            </a:r>
          </a:p>
          <a:p>
            <a:pPr>
              <a:buNone/>
            </a:pPr>
            <a:r>
              <a:rPr lang="ru-RU" sz="2800" dirty="0" smtClean="0">
                <a:latin typeface="Times New Roman" pitchFamily="18" charset="0"/>
                <a:cs typeface="Times New Roman" pitchFamily="18" charset="0"/>
              </a:rPr>
              <a:t>  - представления, </a:t>
            </a:r>
          </a:p>
          <a:p>
            <a:pPr>
              <a:buNone/>
            </a:pPr>
            <a:r>
              <a:rPr lang="ru-RU" sz="2800" dirty="0" smtClean="0">
                <a:latin typeface="Times New Roman" pitchFamily="18" charset="0"/>
                <a:cs typeface="Times New Roman" pitchFamily="18" charset="0"/>
              </a:rPr>
              <a:t>  - переживания, </a:t>
            </a:r>
          </a:p>
          <a:p>
            <a:pPr>
              <a:buNone/>
            </a:pPr>
            <a:r>
              <a:rPr lang="ru-RU" sz="2800" dirty="0" smtClean="0">
                <a:latin typeface="Times New Roman" pitchFamily="18" charset="0"/>
                <a:cs typeface="Times New Roman" pitchFamily="18" charset="0"/>
              </a:rPr>
              <a:t>  - тенденции.           </a:t>
            </a:r>
            <a:endParaRPr lang="ru-RU" sz="28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pPr algn="ctr"/>
            <a:r>
              <a:rPr lang="ru-RU" i="1" dirty="0" smtClean="0"/>
              <a:t/>
            </a:r>
            <a:br>
              <a:rPr lang="ru-RU" i="1" dirty="0" smtClean="0"/>
            </a:br>
            <a:r>
              <a:rPr lang="ru-RU" i="1" dirty="0" smtClean="0"/>
              <a:t/>
            </a:r>
            <a:br>
              <a:rPr lang="ru-RU" i="1" dirty="0" smtClean="0"/>
            </a:br>
            <a:r>
              <a:rPr lang="ru-RU" dirty="0" smtClean="0">
                <a:solidFill>
                  <a:srgbClr val="00B0F0"/>
                </a:solidFill>
                <a:latin typeface="Times New Roman" pitchFamily="18" charset="0"/>
                <a:cs typeface="Times New Roman" pitchFamily="18" charset="0"/>
              </a:rPr>
              <a:t>Классификация суицидальных проявлений:</a:t>
            </a:r>
            <a:r>
              <a:rPr lang="ru-RU" dirty="0" smtClean="0"/>
              <a:t/>
            </a:r>
            <a:br>
              <a:rPr lang="ru-RU" dirty="0" smtClean="0"/>
            </a:br>
            <a:r>
              <a:rPr lang="ru-RU" dirty="0" smtClean="0"/>
              <a:t/>
            </a:r>
            <a:br>
              <a:rPr lang="ru-RU" dirty="0" smtClean="0"/>
            </a:br>
            <a:endParaRPr lang="ru-RU" dirty="0"/>
          </a:p>
        </p:txBody>
      </p:sp>
      <p:pic>
        <p:nvPicPr>
          <p:cNvPr id="3073" name="Picture 1" descr="C:\Users\user.IRRO\Desktop\3713 suicide prevention day.JPG"/>
          <p:cNvPicPr>
            <a:picLocks noChangeAspect="1" noChangeArrowheads="1"/>
          </p:cNvPicPr>
          <p:nvPr/>
        </p:nvPicPr>
        <p:blipFill>
          <a:blip r:embed="rId2" cstate="print"/>
          <a:srcRect/>
          <a:stretch>
            <a:fillRect/>
          </a:stretch>
        </p:blipFill>
        <p:spPr bwMode="auto">
          <a:xfrm>
            <a:off x="3779912" y="2852936"/>
            <a:ext cx="4788024" cy="322792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62500" lnSpcReduction="20000"/>
          </a:bodyPr>
          <a:lstStyle/>
          <a:p>
            <a:pPr algn="just">
              <a:buNone/>
            </a:pPr>
            <a:r>
              <a:rPr lang="ru-RU" sz="2800" b="1" dirty="0" smtClean="0">
                <a:latin typeface="Times New Roman" pitchFamily="18" charset="0"/>
                <a:cs typeface="Times New Roman" pitchFamily="18" charset="0"/>
              </a:rPr>
              <a:t>    </a:t>
            </a:r>
            <a:r>
              <a:rPr lang="ru-RU" sz="3800" b="1" dirty="0" smtClean="0">
                <a:solidFill>
                  <a:schemeClr val="accent2"/>
                </a:solidFill>
                <a:latin typeface="Times New Roman" pitchFamily="18" charset="0"/>
                <a:cs typeface="Times New Roman" pitchFamily="18" charset="0"/>
              </a:rPr>
              <a:t>Первая степень </a:t>
            </a:r>
            <a:r>
              <a:rPr lang="ru-RU" sz="2800" dirty="0" smtClean="0">
                <a:latin typeface="Times New Roman" pitchFamily="18" charset="0"/>
                <a:cs typeface="Times New Roman" pitchFamily="18" charset="0"/>
              </a:rPr>
              <a:t>- пассивные суицидальные мысли. Это представления, фантазии на тему своей смерти, но не на тему лишения себя жизни как действия. Примером могут служить высказывания: "Хорошо бы умереть", "Заснуть и не проснуться", "Если бы со мной это произошло, я бы умер" и т. д. </a:t>
            </a:r>
            <a:br>
              <a:rPr lang="ru-RU" sz="2800" dirty="0" smtClean="0">
                <a:latin typeface="Times New Roman" pitchFamily="18" charset="0"/>
                <a:cs typeface="Times New Roman" pitchFamily="18" charset="0"/>
              </a:rPr>
            </a:br>
            <a:endParaRPr lang="ru-RU" sz="2800" dirty="0" smtClean="0">
              <a:latin typeface="Times New Roman" pitchFamily="18" charset="0"/>
              <a:cs typeface="Times New Roman" pitchFamily="18" charset="0"/>
            </a:endParaRPr>
          </a:p>
          <a:p>
            <a:pPr algn="just">
              <a:buNone/>
            </a:pPr>
            <a:r>
              <a:rPr lang="ru-RU" sz="2800" b="1" dirty="0" smtClean="0">
                <a:latin typeface="Times New Roman" pitchFamily="18" charset="0"/>
                <a:cs typeface="Times New Roman" pitchFamily="18" charset="0"/>
              </a:rPr>
              <a:t>    </a:t>
            </a:r>
            <a:r>
              <a:rPr lang="ru-RU" sz="3800" b="1" dirty="0" smtClean="0">
                <a:solidFill>
                  <a:schemeClr val="accent2"/>
                </a:solidFill>
                <a:latin typeface="Times New Roman" pitchFamily="18" charset="0"/>
                <a:cs typeface="Times New Roman" pitchFamily="18" charset="0"/>
              </a:rPr>
              <a:t>Вторая степень </a:t>
            </a:r>
            <a:r>
              <a:rPr lang="ru-RU" sz="2800" dirty="0" smtClean="0">
                <a:latin typeface="Times New Roman" pitchFamily="18" charset="0"/>
                <a:cs typeface="Times New Roman" pitchFamily="18" charset="0"/>
              </a:rPr>
              <a:t>- суицидальные замыслы. Это активная форма проявления </a:t>
            </a:r>
            <a:r>
              <a:rPr lang="ru-RU" sz="2800" dirty="0" err="1" smtClean="0">
                <a:latin typeface="Times New Roman" pitchFamily="18" charset="0"/>
                <a:cs typeface="Times New Roman" pitchFamily="18" charset="0"/>
              </a:rPr>
              <a:t>суицидальности</a:t>
            </a:r>
            <a:r>
              <a:rPr lang="ru-RU" sz="2800" dirty="0" smtClean="0">
                <a:latin typeface="Times New Roman" pitchFamily="18" charset="0"/>
                <a:cs typeface="Times New Roman" pitchFamily="18" charset="0"/>
              </a:rPr>
              <a:t>, стремления к самоубийству. Параллельно формируется план реализации. Продумываются способы суицида, время и место действия. </a:t>
            </a:r>
            <a:br>
              <a:rPr lang="ru-RU" sz="2800" dirty="0" smtClean="0">
                <a:latin typeface="Times New Roman" pitchFamily="18" charset="0"/>
                <a:cs typeface="Times New Roman" pitchFamily="18" charset="0"/>
              </a:rPr>
            </a:br>
            <a:endParaRPr lang="ru-RU" sz="2800" dirty="0" smtClean="0">
              <a:latin typeface="Times New Roman" pitchFamily="18" charset="0"/>
              <a:cs typeface="Times New Roman" pitchFamily="18" charset="0"/>
            </a:endParaRPr>
          </a:p>
          <a:p>
            <a:pPr algn="just">
              <a:buNone/>
            </a:pPr>
            <a:r>
              <a:rPr lang="ru-RU" sz="2800" b="1" dirty="0" smtClean="0">
                <a:latin typeface="Times New Roman" pitchFamily="18" charset="0"/>
                <a:cs typeface="Times New Roman" pitchFamily="18" charset="0"/>
              </a:rPr>
              <a:t>    </a:t>
            </a:r>
            <a:r>
              <a:rPr lang="ru-RU" sz="3800" b="1" dirty="0" smtClean="0">
                <a:solidFill>
                  <a:schemeClr val="accent2"/>
                </a:solidFill>
                <a:latin typeface="Times New Roman" pitchFamily="18" charset="0"/>
                <a:cs typeface="Times New Roman" pitchFamily="18" charset="0"/>
              </a:rPr>
              <a:t>Третья степень </a:t>
            </a:r>
            <a:r>
              <a:rPr lang="ru-RU" sz="2800" dirty="0" smtClean="0">
                <a:latin typeface="Times New Roman" pitchFamily="18" charset="0"/>
                <a:cs typeface="Times New Roman" pitchFamily="18" charset="0"/>
              </a:rPr>
              <a:t>- суицидальные намерения. Они вытекают из замыслов, при этом подкрепляются волевыми решениями, ведущими к поступку.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Период от возникновения суицидальных мыслей до попытки их реализации исчисляется иногда минутами, иногда месяцами.</a:t>
            </a:r>
          </a:p>
          <a:p>
            <a:pPr algn="just">
              <a:buNone/>
            </a:pPr>
            <a:r>
              <a:rPr lang="ru-RU" sz="2800" dirty="0" smtClean="0">
                <a:latin typeface="Times New Roman" pitchFamily="18" charset="0"/>
                <a:cs typeface="Times New Roman" pitchFamily="18" charset="0"/>
              </a:rPr>
              <a:t> </a:t>
            </a:r>
            <a:r>
              <a:rPr lang="ru-RU" dirty="0" smtClean="0"/>
              <a:t/>
            </a:r>
            <a:br>
              <a:rPr lang="ru-RU" dirty="0" smtClean="0"/>
            </a:br>
            <a:endParaRPr lang="ru-RU" dirty="0"/>
          </a:p>
        </p:txBody>
      </p:sp>
      <p:sp>
        <p:nvSpPr>
          <p:cNvPr id="3" name="Заголовок 2"/>
          <p:cNvSpPr>
            <a:spLocks noGrp="1"/>
          </p:cNvSpPr>
          <p:nvPr>
            <p:ph type="title"/>
          </p:nvPr>
        </p:nvSpPr>
        <p:spPr/>
        <p:txBody>
          <a:bodyPr>
            <a:normAutofit fontScale="90000"/>
          </a:bodyPr>
          <a:lstStyle/>
          <a:p>
            <a:pPr algn="ctr"/>
            <a:r>
              <a:rPr lang="ru-RU" sz="3100" i="1" dirty="0" smtClean="0">
                <a:latin typeface="Times New Roman" pitchFamily="18" charset="0"/>
                <a:cs typeface="Times New Roman" pitchFamily="18" charset="0"/>
              </a:rPr>
              <a:t/>
            </a:r>
            <a:br>
              <a:rPr lang="ru-RU" sz="3100" i="1" dirty="0" smtClean="0">
                <a:latin typeface="Times New Roman" pitchFamily="18" charset="0"/>
                <a:cs typeface="Times New Roman" pitchFamily="18" charset="0"/>
              </a:rPr>
            </a:br>
            <a:r>
              <a:rPr lang="ru-RU" sz="3100" i="1" dirty="0" smtClean="0">
                <a:latin typeface="Times New Roman" pitchFamily="18" charset="0"/>
                <a:cs typeface="Times New Roman" pitchFamily="18" charset="0"/>
              </a:rPr>
              <a:t/>
            </a:r>
            <a:br>
              <a:rPr lang="ru-RU" sz="3100" i="1" dirty="0" smtClean="0">
                <a:latin typeface="Times New Roman" pitchFamily="18" charset="0"/>
                <a:cs typeface="Times New Roman" pitchFamily="18" charset="0"/>
              </a:rPr>
            </a:br>
            <a:r>
              <a:rPr lang="ru-RU" sz="3600" dirty="0" smtClean="0">
                <a:solidFill>
                  <a:srgbClr val="00B0F0"/>
                </a:solidFill>
                <a:latin typeface="Times New Roman" pitchFamily="18" charset="0"/>
                <a:cs typeface="Times New Roman" pitchFamily="18" charset="0"/>
              </a:rPr>
              <a:t>Степени выраженности суицидального поведения: </a:t>
            </a: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2000" dirty="0" smtClean="0"/>
              <a:t> </a:t>
            </a:r>
            <a:br>
              <a:rPr lang="ru-RU" sz="2000" dirty="0" smtClean="0"/>
            </a:b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pPr algn="just">
              <a:buNone/>
            </a:pPr>
            <a:r>
              <a:rPr lang="ru-RU" dirty="0" smtClean="0"/>
              <a:t>- </a:t>
            </a:r>
            <a:r>
              <a:rPr lang="ru-RU" b="1" dirty="0" smtClean="0">
                <a:solidFill>
                  <a:schemeClr val="accent2"/>
                </a:solidFill>
                <a:latin typeface="Times New Roman" pitchFamily="18" charset="0"/>
                <a:cs typeface="Times New Roman" pitchFamily="18" charset="0"/>
              </a:rPr>
              <a:t>трудный подросток </a:t>
            </a:r>
            <a:r>
              <a:rPr lang="ru-RU" dirty="0" smtClean="0">
                <a:latin typeface="Times New Roman" pitchFamily="18" charset="0"/>
                <a:cs typeface="Times New Roman" pitchFamily="18" charset="0"/>
              </a:rPr>
              <a:t>(увлечение тематикой ЭМО, </a:t>
            </a:r>
            <a:r>
              <a:rPr lang="ru-RU" dirty="0" err="1" smtClean="0">
                <a:latin typeface="Times New Roman" pitchFamily="18" charset="0"/>
                <a:cs typeface="Times New Roman" pitchFamily="18" charset="0"/>
              </a:rPr>
              <a:t>вампиризма</a:t>
            </a:r>
            <a:r>
              <a:rPr lang="ru-RU" dirty="0" smtClean="0">
                <a:latin typeface="Times New Roman" pitchFamily="18" charset="0"/>
                <a:cs typeface="Times New Roman" pitchFamily="18" charset="0"/>
              </a:rPr>
              <a:t>, секты, </a:t>
            </a:r>
            <a:r>
              <a:rPr lang="ru-RU" sz="2600" dirty="0" smtClean="0">
                <a:latin typeface="Times New Roman" pitchFamily="18" charset="0"/>
                <a:cs typeface="Times New Roman" pitchFamily="18" charset="0"/>
              </a:rPr>
              <a:t>несостоятельность, неудачи в учебе</a:t>
            </a:r>
            <a:r>
              <a:rPr lang="ru-RU" dirty="0" smtClean="0">
                <a:latin typeface="Times New Roman" pitchFamily="18" charset="0"/>
                <a:cs typeface="Times New Roman" pitchFamily="18" charset="0"/>
              </a:rPr>
              <a:t>, несчастная любовь). </a:t>
            </a:r>
          </a:p>
          <a:p>
            <a:pPr algn="just">
              <a:buFontTx/>
              <a:buChar char="-"/>
            </a:pPr>
            <a:r>
              <a:rPr lang="ru-RU" b="1" dirty="0" smtClean="0">
                <a:solidFill>
                  <a:schemeClr val="accent2"/>
                </a:solidFill>
                <a:latin typeface="Times New Roman" pitchFamily="18" charset="0"/>
                <a:cs typeface="Times New Roman" pitchFamily="18" charset="0"/>
              </a:rPr>
              <a:t>человек, переживший </a:t>
            </a:r>
            <a:r>
              <a:rPr lang="ru-RU" b="1" dirty="0" err="1" smtClean="0">
                <a:solidFill>
                  <a:schemeClr val="accent2"/>
                </a:solidFill>
                <a:latin typeface="Times New Roman" pitchFamily="18" charset="0"/>
                <a:cs typeface="Times New Roman" pitchFamily="18" charset="0"/>
              </a:rPr>
              <a:t>психоэмоциональное</a:t>
            </a:r>
            <a:r>
              <a:rPr lang="ru-RU" b="1" dirty="0" smtClean="0">
                <a:solidFill>
                  <a:schemeClr val="accent2"/>
                </a:solidFill>
                <a:latin typeface="Times New Roman" pitchFamily="18" charset="0"/>
                <a:cs typeface="Times New Roman" pitchFamily="18" charset="0"/>
              </a:rPr>
              <a:t> потрясение </a:t>
            </a:r>
            <a:r>
              <a:rPr lang="ru-RU" dirty="0" smtClean="0">
                <a:latin typeface="Times New Roman" pitchFamily="18" charset="0"/>
                <a:cs typeface="Times New Roman" pitchFamily="18" charset="0"/>
              </a:rPr>
              <a:t>(обманутый супруг или супруга, смерть члена семьи).- Любой пострадавший в результате какого-либо заболевания или получивший травму, которая отразилась на здоровье. </a:t>
            </a:r>
          </a:p>
          <a:p>
            <a:pPr algn="just">
              <a:buFontTx/>
              <a:buChar char="-"/>
            </a:pPr>
            <a:r>
              <a:rPr lang="ru-RU" b="1" dirty="0" smtClean="0">
                <a:solidFill>
                  <a:schemeClr val="accent2"/>
                </a:solidFill>
                <a:latin typeface="Times New Roman" pitchFamily="18" charset="0"/>
                <a:cs typeface="Times New Roman" pitchFamily="18" charset="0"/>
              </a:rPr>
              <a:t>алкогольная и наркотическая или какая-либо другая зависимость</a:t>
            </a:r>
            <a:r>
              <a:rPr lang="ru-RU" dirty="0" smtClean="0">
                <a:solidFill>
                  <a:schemeClr val="accent2"/>
                </a:solidFill>
                <a:latin typeface="Times New Roman" pitchFamily="18" charset="0"/>
                <a:cs typeface="Times New Roman" pitchFamily="18" charset="0"/>
              </a:rPr>
              <a:t>.</a:t>
            </a:r>
          </a:p>
          <a:p>
            <a:pPr algn="just">
              <a:buFontTx/>
              <a:buChar char="-"/>
            </a:pPr>
            <a:r>
              <a:rPr lang="ru-RU" b="1" dirty="0" smtClean="0">
                <a:solidFill>
                  <a:schemeClr val="accent2"/>
                </a:solidFill>
                <a:latin typeface="Times New Roman" pitchFamily="18" charset="0"/>
                <a:cs typeface="Times New Roman" pitchFamily="18" charset="0"/>
              </a:rPr>
              <a:t>пациенты старше 40 лет или страдающие </a:t>
            </a:r>
            <a:r>
              <a:rPr lang="ru-RU" b="1" dirty="0" err="1" smtClean="0">
                <a:solidFill>
                  <a:schemeClr val="accent2"/>
                </a:solidFill>
                <a:latin typeface="Times New Roman" pitchFamily="18" charset="0"/>
                <a:cs typeface="Times New Roman" pitchFamily="18" charset="0"/>
              </a:rPr>
              <a:t>сердечно-сосудистыми</a:t>
            </a:r>
            <a:r>
              <a:rPr lang="ru-RU" b="1" dirty="0" smtClean="0">
                <a:solidFill>
                  <a:schemeClr val="accent2"/>
                </a:solidFill>
                <a:latin typeface="Times New Roman" pitchFamily="18" charset="0"/>
                <a:cs typeface="Times New Roman" pitchFamily="18" charset="0"/>
              </a:rPr>
              <a:t> заболеваниями.</a:t>
            </a:r>
          </a:p>
          <a:p>
            <a:pPr algn="just">
              <a:buFontTx/>
              <a:buChar char="-"/>
            </a:pPr>
            <a:r>
              <a:rPr lang="ru-RU" b="1" dirty="0" smtClean="0">
                <a:solidFill>
                  <a:schemeClr val="accent2"/>
                </a:solidFill>
                <a:latin typeface="Times New Roman" pitchFamily="18" charset="0"/>
                <a:cs typeface="Times New Roman" pitchFamily="18" charset="0"/>
              </a:rPr>
              <a:t>пациенты с уже имеющимися психическими заболеваниями </a:t>
            </a:r>
            <a:r>
              <a:rPr lang="ru-RU" dirty="0" smtClean="0">
                <a:latin typeface="Times New Roman" pitchFamily="18" charset="0"/>
                <a:cs typeface="Times New Roman" pitchFamily="18" charset="0"/>
              </a:rPr>
              <a:t>(депрессия, суицидальное поведение ранее или </a:t>
            </a:r>
            <a:r>
              <a:rPr lang="ru-RU" dirty="0" err="1" smtClean="0">
                <a:latin typeface="Times New Roman" pitchFamily="18" charset="0"/>
                <a:cs typeface="Times New Roman" pitchFamily="18" charset="0"/>
              </a:rPr>
              <a:t>суицинденты</a:t>
            </a:r>
            <a:r>
              <a:rPr lang="ru-RU" dirty="0" smtClean="0">
                <a:latin typeface="Times New Roman" pitchFamily="18" charset="0"/>
                <a:cs typeface="Times New Roman" pitchFamily="18" charset="0"/>
              </a:rPr>
              <a:t>, шизофрения или любые другие заболевания, которые ведут к нарушению функции мозга ).</a:t>
            </a:r>
          </a:p>
          <a:p>
            <a:pPr algn="just">
              <a:buNone/>
            </a:pPr>
            <a:r>
              <a:rPr lang="ru-RU" dirty="0" smtClean="0">
                <a:latin typeface="Times New Roman" pitchFamily="18" charset="0"/>
                <a:cs typeface="Times New Roman" pitchFamily="18" charset="0"/>
              </a:rPr>
              <a:t>-  </a:t>
            </a:r>
            <a:r>
              <a:rPr lang="ru-RU" b="1" dirty="0" smtClean="0">
                <a:solidFill>
                  <a:schemeClr val="accent2"/>
                </a:solidFill>
                <a:latin typeface="Times New Roman" pitchFamily="18" charset="0"/>
                <a:cs typeface="Times New Roman" pitchFamily="18" charset="0"/>
              </a:rPr>
              <a:t>женщины в первые месяцы после родов </a:t>
            </a:r>
            <a:r>
              <a:rPr lang="ru-RU" dirty="0" smtClean="0">
                <a:latin typeface="Times New Roman" pitchFamily="18" charset="0"/>
                <a:cs typeface="Times New Roman" pitchFamily="18" charset="0"/>
              </a:rPr>
              <a:t>(послеродовый психоз).</a:t>
            </a:r>
          </a:p>
          <a:p>
            <a:endParaRPr lang="ru-RU" dirty="0"/>
          </a:p>
        </p:txBody>
      </p:sp>
      <p:sp>
        <p:nvSpPr>
          <p:cNvPr id="3" name="Заголовок 2"/>
          <p:cNvSpPr>
            <a:spLocks noGrp="1"/>
          </p:cNvSpPr>
          <p:nvPr>
            <p:ph type="title"/>
          </p:nvPr>
        </p:nvSpPr>
        <p:spPr/>
        <p:txBody>
          <a:bodyPr>
            <a:noAutofit/>
          </a:bodyPr>
          <a:lstStyle/>
          <a:p>
            <a:pPr algn="ctr"/>
            <a:r>
              <a:rPr lang="ru-RU" sz="3600" dirty="0" smtClean="0">
                <a:solidFill>
                  <a:srgbClr val="00B0F0"/>
                </a:solidFill>
                <a:latin typeface="Times New Roman" pitchFamily="18" charset="0"/>
                <a:cs typeface="Times New Roman" pitchFamily="18" charset="0"/>
              </a:rPr>
              <a:t>Группы риска людей, </a:t>
            </a:r>
            <a:br>
              <a:rPr lang="ru-RU" sz="3600" dirty="0" smtClean="0">
                <a:solidFill>
                  <a:srgbClr val="00B0F0"/>
                </a:solidFill>
                <a:latin typeface="Times New Roman" pitchFamily="18" charset="0"/>
                <a:cs typeface="Times New Roman" pitchFamily="18" charset="0"/>
              </a:rPr>
            </a:br>
            <a:r>
              <a:rPr lang="ru-RU" sz="3600" dirty="0" smtClean="0">
                <a:solidFill>
                  <a:srgbClr val="00B0F0"/>
                </a:solidFill>
                <a:latin typeface="Times New Roman" pitchFamily="18" charset="0"/>
                <a:cs typeface="Times New Roman" pitchFamily="18" charset="0"/>
              </a:rPr>
              <a:t>склонных к суициду. </a:t>
            </a:r>
            <a:endParaRPr lang="ru-RU" sz="3600" dirty="0">
              <a:solidFill>
                <a:srgbClr val="00B0F0"/>
              </a:solidFill>
              <a:latin typeface="Times New Roman" pitchFamily="18" charset="0"/>
              <a:cs typeface="Times New Roman" pitchFamily="18" charset="0"/>
            </a:endParaRPr>
          </a:p>
        </p:txBody>
      </p:sp>
      <p:pic>
        <p:nvPicPr>
          <p:cNvPr id="6148" name="Picture 4" descr="http://intrigue.ie/media/2013/10/tumblr_lc3axfx5wf1qe0hneo1_500_large.jpg"/>
          <p:cNvPicPr>
            <a:picLocks noChangeAspect="1" noChangeArrowheads="1"/>
          </p:cNvPicPr>
          <p:nvPr/>
        </p:nvPicPr>
        <p:blipFill>
          <a:blip r:embed="rId2" cstate="print"/>
          <a:srcRect/>
          <a:stretch>
            <a:fillRect/>
          </a:stretch>
        </p:blipFill>
        <p:spPr bwMode="auto">
          <a:xfrm>
            <a:off x="7308304" y="332655"/>
            <a:ext cx="1507594" cy="1045893"/>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700808"/>
            <a:ext cx="8229600" cy="4680520"/>
          </a:xfrm>
        </p:spPr>
        <p:txBody>
          <a:bodyPr>
            <a:normAutofit fontScale="92500" lnSpcReduction="20000"/>
          </a:bodyPr>
          <a:lstStyle/>
          <a:p>
            <a:pPr algn="just"/>
            <a:r>
              <a:rPr lang="ru-RU" dirty="0" smtClean="0">
                <a:latin typeface="Times New Roman" pitchFamily="18" charset="0"/>
                <a:cs typeface="Times New Roman" pitchFamily="18" charset="0"/>
              </a:rPr>
              <a:t>эмоционально чувствительные, ранимые; </a:t>
            </a:r>
          </a:p>
          <a:p>
            <a:pPr algn="just"/>
            <a:r>
              <a:rPr lang="ru-RU" dirty="0" smtClean="0">
                <a:latin typeface="Times New Roman" pitchFamily="18" charset="0"/>
                <a:cs typeface="Times New Roman" pitchFamily="18" charset="0"/>
              </a:rPr>
              <a:t>настойчивые в трудных ситуациях и одновременно неспособные к компромиссам; </a:t>
            </a:r>
          </a:p>
          <a:p>
            <a:pPr algn="just"/>
            <a:r>
              <a:rPr lang="ru-RU" dirty="0" smtClean="0">
                <a:latin typeface="Times New Roman" pitchFamily="18" charset="0"/>
                <a:cs typeface="Times New Roman" pitchFamily="18" charset="0"/>
              </a:rPr>
              <a:t>негибкие в общении (их способы взаимодействия с окружающими достаточно однотипны и прямолинейны); </a:t>
            </a:r>
          </a:p>
          <a:p>
            <a:pPr algn="just"/>
            <a:r>
              <a:rPr lang="ru-RU" dirty="0" smtClean="0">
                <a:latin typeface="Times New Roman" pitchFamily="18" charset="0"/>
                <a:cs typeface="Times New Roman" pitchFamily="18" charset="0"/>
              </a:rPr>
              <a:t>склонные к импульсивным, эмоциональным, необдуманным поступкам; </a:t>
            </a:r>
          </a:p>
          <a:p>
            <a:pPr algn="just"/>
            <a:r>
              <a:rPr lang="ru-RU" dirty="0" smtClean="0">
                <a:latin typeface="Times New Roman" pitchFamily="18" charset="0"/>
                <a:cs typeface="Times New Roman" pitchFamily="18" charset="0"/>
              </a:rPr>
              <a:t>склонные к сосредоточенности на эмоциональной проблеме и к формированию </a:t>
            </a:r>
            <a:r>
              <a:rPr lang="ru-RU" dirty="0" err="1" smtClean="0">
                <a:latin typeface="Times New Roman" pitchFamily="18" charset="0"/>
                <a:cs typeface="Times New Roman" pitchFamily="18" charset="0"/>
              </a:rPr>
              <a:t>сверхзначимого</a:t>
            </a:r>
            <a:r>
              <a:rPr lang="ru-RU" dirty="0" smtClean="0">
                <a:latin typeface="Times New Roman" pitchFamily="18" charset="0"/>
                <a:cs typeface="Times New Roman" pitchFamily="18" charset="0"/>
              </a:rPr>
              <a:t> отношения; </a:t>
            </a:r>
          </a:p>
          <a:p>
            <a:pPr algn="just"/>
            <a:r>
              <a:rPr lang="ru-RU" dirty="0" smtClean="0">
                <a:latin typeface="Times New Roman" pitchFamily="18" charset="0"/>
                <a:cs typeface="Times New Roman" pitchFamily="18" charset="0"/>
              </a:rPr>
              <a:t>пессимистичные; </a:t>
            </a:r>
          </a:p>
          <a:p>
            <a:pPr algn="just"/>
            <a:r>
              <a:rPr lang="ru-RU" dirty="0" smtClean="0">
                <a:latin typeface="Times New Roman" pitchFamily="18" charset="0"/>
                <a:cs typeface="Times New Roman" pitchFamily="18" charset="0"/>
              </a:rPr>
              <a:t>замкнутые, имеющие ограниченный круг общения. </a:t>
            </a:r>
          </a:p>
          <a:p>
            <a:endParaRPr lang="ru-RU" dirty="0"/>
          </a:p>
        </p:txBody>
      </p:sp>
      <p:sp>
        <p:nvSpPr>
          <p:cNvPr id="3" name="Заголовок 2"/>
          <p:cNvSpPr>
            <a:spLocks noGrp="1"/>
          </p:cNvSpPr>
          <p:nvPr>
            <p:ph type="title"/>
          </p:nvPr>
        </p:nvSpPr>
        <p:spPr>
          <a:xfrm>
            <a:off x="457200" y="620688"/>
            <a:ext cx="8229600" cy="1152128"/>
          </a:xfrm>
        </p:spPr>
        <p:txBody>
          <a:bodyPr>
            <a:normAutofit fontScale="90000"/>
          </a:bodyPr>
          <a:lstStyle/>
          <a:p>
            <a:pPr algn="ctr"/>
            <a:r>
              <a:rPr lang="ru-RU" sz="3600" dirty="0" smtClean="0">
                <a:solidFill>
                  <a:srgbClr val="00B0F0"/>
                </a:solidFill>
                <a:latin typeface="Times New Roman" pitchFamily="18" charset="0"/>
                <a:cs typeface="Times New Roman" pitchFamily="18" charset="0"/>
              </a:rPr>
              <a:t>Риску суицида подвержены дети и подростки с определенными психологическими особенностями: </a:t>
            </a: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149</TotalTime>
  <Words>648</Words>
  <Application>Microsoft Office PowerPoint</Application>
  <PresentationFormat>Экран (4:3)</PresentationFormat>
  <Paragraphs>234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Открытая</vt:lpstr>
      <vt:lpstr>Профилактика суицидального поведения</vt:lpstr>
      <vt:lpstr>Презентация PowerPoint</vt:lpstr>
      <vt:lpstr>Виды суицидального поведения:</vt:lpstr>
      <vt:lpstr>Презентация PowerPoint</vt:lpstr>
      <vt:lpstr>Презентация PowerPoint</vt:lpstr>
      <vt:lpstr>  Классификация суицидальных проявлений:  </vt:lpstr>
      <vt:lpstr>  Степени выраженности суицидального поведения:    </vt:lpstr>
      <vt:lpstr>Группы риска людей,  склонных к суициду. </vt:lpstr>
      <vt:lpstr>Риску суицида подвержены дети и подростки с определенными психологическими особенностями:  </vt:lpstr>
      <vt:lpstr>Профилактическая работа:</vt:lpstr>
      <vt:lpstr>  Программа профилактики суицидального поведения у детей и подростков предполагает мероприятия в трех направлениях:  работу психолога с родителями, педагогами и детьми.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Суицидальное поведение</dc:title>
  <dc:creator>user</dc:creator>
  <cp:lastModifiedBy>rfw</cp:lastModifiedBy>
  <cp:revision>19</cp:revision>
  <dcterms:created xsi:type="dcterms:W3CDTF">2016-12-06T06:27:21Z</dcterms:created>
  <dcterms:modified xsi:type="dcterms:W3CDTF">2020-07-07T12:01:32Z</dcterms:modified>
</cp:coreProperties>
</file>