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7547-656D-4A47-82FF-C2CC0FE244EF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D799-3608-4AFE-A7CF-8C712C126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56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7547-656D-4A47-82FF-C2CC0FE244EF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D799-3608-4AFE-A7CF-8C712C126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47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7547-656D-4A47-82FF-C2CC0FE244EF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D799-3608-4AFE-A7CF-8C712C126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48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7547-656D-4A47-82FF-C2CC0FE244EF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D799-3608-4AFE-A7CF-8C712C126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71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7547-656D-4A47-82FF-C2CC0FE244EF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D799-3608-4AFE-A7CF-8C712C126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05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7547-656D-4A47-82FF-C2CC0FE244EF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D799-3608-4AFE-A7CF-8C712C126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94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7547-656D-4A47-82FF-C2CC0FE244EF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D799-3608-4AFE-A7CF-8C712C126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8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7547-656D-4A47-82FF-C2CC0FE244EF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D799-3608-4AFE-A7CF-8C712C126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86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7547-656D-4A47-82FF-C2CC0FE244EF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D799-3608-4AFE-A7CF-8C712C126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5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7547-656D-4A47-82FF-C2CC0FE244EF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D799-3608-4AFE-A7CF-8C712C126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0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7547-656D-4A47-82FF-C2CC0FE244EF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D799-3608-4AFE-A7CF-8C712C126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42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7547-656D-4A47-82FF-C2CC0FE244EF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2D799-3608-4AFE-A7CF-8C712C126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175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182E1B32BD21DCE46E7E648A815E9DD7B1A0D7BC308CBDA8E6A41AB001ABFE371827AB9B4159BE21w7vFH" TargetMode="External"/><Relationship Id="rId13" Type="http://schemas.openxmlformats.org/officeDocument/2006/relationships/hyperlink" Target="consultantplus://offline/ref=182E1B32BD21DCE46E7E648A815E9DD7B1A0D7BC308CBDA8E6A41AB001ABFE371827AB9B415BBF21w7vFH" TargetMode="External"/><Relationship Id="rId18" Type="http://schemas.openxmlformats.org/officeDocument/2006/relationships/hyperlink" Target="consultantplus://offline/ref=182E1B32BD21DCE46E7E648A815E9DD7B1A0D8B7378DBDA8E6A41AB001ABFE371827AB9F425EwBvCH" TargetMode="External"/><Relationship Id="rId3" Type="http://schemas.openxmlformats.org/officeDocument/2006/relationships/hyperlink" Target="consultantplus://offline/ref=182E1B32BD21DCE46E7E648A815E9DD7B1A0D7BC308CBDA8E6A41AB001ABFE371827AB9B4050wBvBH" TargetMode="External"/><Relationship Id="rId7" Type="http://schemas.openxmlformats.org/officeDocument/2006/relationships/hyperlink" Target="consultantplus://offline/ref=182E1B32BD21DCE46E7E648A815E9DD7B1A0D7BC308CBDA8E6A41AB001ABFE371827AB9844w5v9H" TargetMode="External"/><Relationship Id="rId12" Type="http://schemas.openxmlformats.org/officeDocument/2006/relationships/hyperlink" Target="consultantplus://offline/ref=182E1B32BD21DCE46E7E648A815E9DD7B1A0D8B7378DBDA8E6A41AB001ABFE371827AB99485BwBv9H" TargetMode="External"/><Relationship Id="rId17" Type="http://schemas.openxmlformats.org/officeDocument/2006/relationships/hyperlink" Target="consultantplus://offline/ref=182E1B32BD21DCE46E7E648A815E9DD7B1A0D8B7378DBDA8E6A41AB001ABFE371827AB9F425DwBvBH" TargetMode="External"/><Relationship Id="rId2" Type="http://schemas.openxmlformats.org/officeDocument/2006/relationships/hyperlink" Target="consultantplus://offline/ref=182E1B32BD21DCE46E7E648A815E9DD7B1A0D7BC308CBDA8E6A41AB001ABFE371827AB9B405FwBv8H" TargetMode="External"/><Relationship Id="rId16" Type="http://schemas.openxmlformats.org/officeDocument/2006/relationships/hyperlink" Target="consultantplus://offline/ref=182E1B32BD21DCE46E7E648A815E9DD7B1A0D7BC308CBDA8E6A41AB001ABFE371827AB9B415BB523w7vFH" TargetMode="External"/><Relationship Id="rId20" Type="http://schemas.openxmlformats.org/officeDocument/2006/relationships/hyperlink" Target="consultantplus://offline/ref=182E1B32BD21DCE46E7E648A815E9DD7B1A0D8B7378DBDA8E6A41AB001ABFE371827AB9841w5v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182E1B32BD21DCE46E7E648A815E9DD7B1A0D8B7378DBDA8E6A41AB001ABFE371827AB9C425EwBvCH" TargetMode="External"/><Relationship Id="rId11" Type="http://schemas.openxmlformats.org/officeDocument/2006/relationships/hyperlink" Target="consultantplus://offline/ref=182E1B32BD21DCE46E7E648A815E9DD7B1A0D7BC308CBDA8E6A41AB001ABFE371827AB9B4759wBv5H" TargetMode="External"/><Relationship Id="rId5" Type="http://schemas.openxmlformats.org/officeDocument/2006/relationships/hyperlink" Target="consultantplus://offline/ref=182E1B32BD21DCE46E7E648A815E9DD7B1A0D7BC308CBDA8E6A41AB001ABFE371827AB9B425CwBv8H" TargetMode="External"/><Relationship Id="rId15" Type="http://schemas.openxmlformats.org/officeDocument/2006/relationships/hyperlink" Target="consultantplus://offline/ref=182E1B32BD21DCE46E7E648A815E9DD7B1A0D7BC308CBDA8E6A41AB001ABFE371827AB9B415BB522w7vEH" TargetMode="External"/><Relationship Id="rId10" Type="http://schemas.openxmlformats.org/officeDocument/2006/relationships/hyperlink" Target="consultantplus://offline/ref=182E1B32BD21DCE46E7E648A815E9DD7B1A0D7BC308CBDA8E6A41AB001ABFE371827AB9B415BBC22w7vBH" TargetMode="External"/><Relationship Id="rId19" Type="http://schemas.openxmlformats.org/officeDocument/2006/relationships/hyperlink" Target="consultantplus://offline/ref=182E1B32BD21DCE46E7E648A815E9DD7B1A0D8B7378DBDA8E6A41AB001ABFE371827AB99485CwBv5H" TargetMode="External"/><Relationship Id="rId4" Type="http://schemas.openxmlformats.org/officeDocument/2006/relationships/hyperlink" Target="consultantplus://offline/ref=182E1B32BD21DCE46E7E648A815E9DD7B1A0D8B7378DBDA8E6A41AB001ABFE371827AB994350wBvEH" TargetMode="External"/><Relationship Id="rId9" Type="http://schemas.openxmlformats.org/officeDocument/2006/relationships/hyperlink" Target="consultantplus://offline/ref=182E1B32BD21DCE46E7E648A815E9DD7B1A0D7BC308CBDA8E6A41AB001ABFE371827AB9B4159B42Bw7vDH" TargetMode="External"/><Relationship Id="rId14" Type="http://schemas.openxmlformats.org/officeDocument/2006/relationships/hyperlink" Target="consultantplus://offline/ref=182E1B32BD21DCE46E7E648A815E9DD7B1A0D8B7378DBDA8E6A41AB001ABFE371827AB9E415BwBv9H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182E1B32BD21DCE46E7E648A815E9DD7B1A0D8B7378DBDA8E6A41AB001ABFE371827AB9E425CwBvAH" TargetMode="External"/><Relationship Id="rId13" Type="http://schemas.openxmlformats.org/officeDocument/2006/relationships/hyperlink" Target="consultantplus://offline/ref=182E1B32BD21DCE46E7E648A815E9DD7B1A0D8B7378DBDA8E6A41AB001ABFE371827AB9B415BBC20w7vBH" TargetMode="External"/><Relationship Id="rId18" Type="http://schemas.openxmlformats.org/officeDocument/2006/relationships/hyperlink" Target="consultantplus://offline/ref=182E1B32BD21DCE46E7E648A815E9DD7B1A0D8B7378DBDA8E6A41AB001ABFE371827AB9949w5vCH" TargetMode="External"/><Relationship Id="rId3" Type="http://schemas.openxmlformats.org/officeDocument/2006/relationships/hyperlink" Target="consultantplus://offline/ref=182E1B32BD21DCE46E7E648A815E9DD7B1A0D8B7378DBDA8E6A41AB001ABFE371827AB9C435FwBv5H" TargetMode="External"/><Relationship Id="rId21" Type="http://schemas.openxmlformats.org/officeDocument/2006/relationships/hyperlink" Target="consultantplus://offline/ref=182E1B32BD21DCE46E7E648A815E9DD7B1A0D8B7378DBDA8E6A41AB001ABFE371827AB9B475EwBvDH" TargetMode="External"/><Relationship Id="rId7" Type="http://schemas.openxmlformats.org/officeDocument/2006/relationships/hyperlink" Target="consultantplus://offline/ref=182E1B32BD21DCE46E7E648A815E9DD7B1A0D8B7378DBDA8E6A41AB001ABFE371827AB9D49w5v0H" TargetMode="External"/><Relationship Id="rId12" Type="http://schemas.openxmlformats.org/officeDocument/2006/relationships/hyperlink" Target="consultantplus://offline/ref=182E1B32BD21DCE46E7E648A815E9DD7B1A0D8B7378DBDA8E6A41AB001ABFE371827AB9F4459wBvBH" TargetMode="External"/><Relationship Id="rId17" Type="http://schemas.openxmlformats.org/officeDocument/2006/relationships/hyperlink" Target="consultantplus://offline/ref=182E1B32BD21DCE46E7E648A815E9DD7B1A0D8B7378DBDA8E6A41AB001ABFE371827AB9E4859wBv5H" TargetMode="External"/><Relationship Id="rId25" Type="http://schemas.openxmlformats.org/officeDocument/2006/relationships/hyperlink" Target="consultantplus://offline/ref=182E1B32BD21DCE46E7E648A815E9DD7B1A0D7BC308CBDA8E6A41AB001ABFE371827AB9B415ABC24w7v1H" TargetMode="External"/><Relationship Id="rId2" Type="http://schemas.openxmlformats.org/officeDocument/2006/relationships/hyperlink" Target="consultantplus://offline/ref=182E1B32BD21DCE46E7E648A815E9DD7B1A0D7BC308CBDA8E6A41AB001ABFE371827AB9B4159B520w7v8H" TargetMode="External"/><Relationship Id="rId16" Type="http://schemas.openxmlformats.org/officeDocument/2006/relationships/hyperlink" Target="consultantplus://offline/ref=182E1B32BD21DCE46E7E648A815E9DD7B1A0D8B7378DBDA8E6A41AB001ABFE371827AB9B4159BB26w7vCH" TargetMode="External"/><Relationship Id="rId20" Type="http://schemas.openxmlformats.org/officeDocument/2006/relationships/hyperlink" Target="consultantplus://offline/ref=182E1B32BD21DCE46E7E648A815E9DD7B1A0D7BC308CBDA8E6A41AB001ABFE371827AB9B445CwBv9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182E1B32BD21DCE46E7E648A815E9DD7B1A0D8B7378DBDA8E6A41AB001ABFE371827AB9B4159BB20w7vCH" TargetMode="External"/><Relationship Id="rId11" Type="http://schemas.openxmlformats.org/officeDocument/2006/relationships/hyperlink" Target="consultantplus://offline/ref=182E1B32BD21DCE46E7E648A815E9DD7B1A0D8B7378DBDA8E6A41AB001ABFE371827AB994959wBvBH" TargetMode="External"/><Relationship Id="rId24" Type="http://schemas.openxmlformats.org/officeDocument/2006/relationships/hyperlink" Target="consultantplus://offline/ref=182E1B32BD21DCE46E7E648A815E9DD7B1A0D7BC308CBDA8E6A41AB001ABFE371827AB9B415ABD24w7v8H" TargetMode="External"/><Relationship Id="rId5" Type="http://schemas.openxmlformats.org/officeDocument/2006/relationships/hyperlink" Target="consultantplus://offline/ref=182E1B32BD21DCE46E7E648A815E9DD7B1A0D8B7378DBDA8E6A41AB001ABFE371827AB9B4159B823w7vDH" TargetMode="External"/><Relationship Id="rId15" Type="http://schemas.openxmlformats.org/officeDocument/2006/relationships/hyperlink" Target="consultantplus://offline/ref=182E1B32BD21DCE46E7E648A815E9DD7B1A0D8B7378DBDA8E6A41AB001ABFE371827AB9F455AwBvAH" TargetMode="External"/><Relationship Id="rId23" Type="http://schemas.openxmlformats.org/officeDocument/2006/relationships/hyperlink" Target="consultantplus://offline/ref=182E1B32BD21DCE46E7E648A815E9DD7B1A0D8B7378DBDA8E6A41AB001ABFE371827AB9F435DwBv4H" TargetMode="External"/><Relationship Id="rId10" Type="http://schemas.openxmlformats.org/officeDocument/2006/relationships/hyperlink" Target="consultantplus://offline/ref=182E1B32BD21DCE46E7E648A815E9DD7B1A0D8B7378DBDA8E6A41AB001ABFE371827AB994958wBvCH" TargetMode="External"/><Relationship Id="rId19" Type="http://schemas.openxmlformats.org/officeDocument/2006/relationships/hyperlink" Target="consultantplus://offline/ref=182E1B32BD21DCE46E7E648A815E9DD7B1A0D8B7378DBDA8E6A41AB001ABFE371827AB9B415BBF24w7vDH" TargetMode="External"/><Relationship Id="rId4" Type="http://schemas.openxmlformats.org/officeDocument/2006/relationships/hyperlink" Target="consultantplus://offline/ref=182E1B32BD21DCE46E7E648A815E9DD7B1A0D8B7378DBDA8E6A41AB001ABFE371827AB984459wBvBH" TargetMode="External"/><Relationship Id="rId9" Type="http://schemas.openxmlformats.org/officeDocument/2006/relationships/hyperlink" Target="consultantplus://offline/ref=182E1B32BD21DCE46E7E648A815E9DD7B1A0D8B7378DBDA8E6A41AB001ABFE371827AB98435BwBvDH" TargetMode="External"/><Relationship Id="rId14" Type="http://schemas.openxmlformats.org/officeDocument/2006/relationships/hyperlink" Target="consultantplus://offline/ref=182E1B32BD21DCE46E7E648A815E9DD7B1A0D8B7378DBDA8E6A41AB001ABFE371827AB9B4050wBv9H" TargetMode="External"/><Relationship Id="rId22" Type="http://schemas.openxmlformats.org/officeDocument/2006/relationships/hyperlink" Target="consultantplus://offline/ref=182E1B32BD21DCE46E7E648A815E9DD7B1A0D7BC308CBDA8E6A41AB001ABFE371827AB9B415BBD20w7v1H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182E1B32BD21DCE46E7E648A815E9DD7B1A0D8B7378DBDA8E6A41AB001ABFE371827AB9B415CBC24w7v8H" TargetMode="External"/><Relationship Id="rId3" Type="http://schemas.openxmlformats.org/officeDocument/2006/relationships/hyperlink" Target="consultantplus://offline/ref=182E1B32BD21DCE46E7E648A815E9DD7B1A0D8B7378DBDA8E6A41AB001ABFE371827AB9C405FwBvEH" TargetMode="External"/><Relationship Id="rId7" Type="http://schemas.openxmlformats.org/officeDocument/2006/relationships/hyperlink" Target="consultantplus://offline/ref=182E1B32BD21DCE46E7E648A815E9DD7B1A0D8B7378DBDA8E6A41AB001ABFE371827AB9C4059wBv4H" TargetMode="External"/><Relationship Id="rId2" Type="http://schemas.openxmlformats.org/officeDocument/2006/relationships/hyperlink" Target="consultantplus://offline/ref=182E1B32BD21DCE46E7E648A815E9DD7B1A0D7BC308CBDA8E6A41AB001ABFE371827AB9B415ABC20w7v8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182E1B32BD21DCE46E7E648A815E9DD7B1A0D7BC308CBDA8E6A41AB001ABFE371827AB9B4759wBv5H" TargetMode="External"/><Relationship Id="rId5" Type="http://schemas.openxmlformats.org/officeDocument/2006/relationships/hyperlink" Target="consultantplus://offline/ref=182E1B32BD21DCE46E7E648A815E9DD7B1A0D8B7378DBDA8E6A41AB001ABFE371827AB9E445EwBvFH" TargetMode="External"/><Relationship Id="rId4" Type="http://schemas.openxmlformats.org/officeDocument/2006/relationships/hyperlink" Target="consultantplus://offline/ref=182E1B32BD21DCE46E7E648A815E9DD7B1A0D7BC308CBDA8E6A41AB001ABFE371827AB9B415ABF24w7vDH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548680"/>
            <a:ext cx="8229600" cy="155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СЕТИ.ДЕТИ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vk.com/</a:t>
            </a:r>
            <a:r>
              <a:rPr lang="en-US" dirty="0" err="1" smtClean="0"/>
              <a:t>seti.deti</a:t>
            </a:r>
            <a:endParaRPr lang="ru-RU" dirty="0"/>
          </a:p>
        </p:txBody>
      </p:sp>
      <p:pic>
        <p:nvPicPr>
          <p:cNvPr id="1028" name="Picture 4" descr="http://qrcoder.ru/code/?https%3A%2F%2Fvk.com%2Fseti.deti&amp;10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93280"/>
            <a:ext cx="3456000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80345"/>
            <a:ext cx="3456384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015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Охрана изображения гражданина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Согласие не требуется:</a:t>
            </a:r>
          </a:p>
          <a:p>
            <a:pPr lvl="1"/>
            <a:r>
              <a:rPr lang="ru-RU" dirty="0"/>
              <a:t>использование изображения осуществляется в государственных, общественных или иных публичных интересах;</a:t>
            </a:r>
          </a:p>
          <a:p>
            <a:pPr lvl="1"/>
            <a:r>
              <a:rPr lang="ru-RU" dirty="0" smtClean="0"/>
              <a:t>изображение </a:t>
            </a:r>
            <a:r>
              <a:rPr lang="ru-RU" dirty="0"/>
              <a:t>гражданина получено при съемке, которая проводится в местах, открытых для свободного посещения, или на публичных мероприятиях (собраниях, съездах, конференциях, концертах, представлениях, спортивных соревнованиях и подобных мероприятиях), за исключением случаев, когда такое изображение является основным объектом использования;</a:t>
            </a:r>
          </a:p>
          <a:p>
            <a:pPr lvl="1"/>
            <a:r>
              <a:rPr lang="ru-RU" dirty="0" smtClean="0"/>
              <a:t>гражданин </a:t>
            </a:r>
            <a:r>
              <a:rPr lang="ru-RU" dirty="0"/>
              <a:t>позировал за </a:t>
            </a:r>
            <a:r>
              <a:rPr lang="ru-RU" dirty="0" smtClean="0"/>
              <a:t>плату</a:t>
            </a:r>
            <a:endParaRPr lang="ru-RU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3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Уничтожение изображений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/>
              <a:t>основании судебного </a:t>
            </a:r>
            <a:r>
              <a:rPr lang="ru-RU" dirty="0" smtClean="0"/>
              <a:t>решения изображения подлежат  </a:t>
            </a:r>
            <a:r>
              <a:rPr lang="ru-RU" b="1" dirty="0"/>
              <a:t>изъятию из оборота </a:t>
            </a:r>
            <a:r>
              <a:rPr lang="ru-RU" dirty="0"/>
              <a:t>и уничтожению </a:t>
            </a:r>
            <a:r>
              <a:rPr lang="ru-RU" b="1" dirty="0"/>
              <a:t>без</a:t>
            </a:r>
            <a:r>
              <a:rPr lang="ru-RU" dirty="0"/>
              <a:t> какой бы то ни было </a:t>
            </a:r>
            <a:r>
              <a:rPr lang="ru-RU" b="1" dirty="0" smtClean="0"/>
              <a:t>компенсации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48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 на забвение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Федеральный закон от 13 июля 2015 г. N 264-ФЗ "О внесении изменений в Федеральный закон "Об информации, информационных технологиях и о защите информации"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статьи </a:t>
            </a:r>
            <a:r>
              <a:rPr lang="ru-RU" dirty="0"/>
              <a:t>29 и 402 Гражданского процессуального кодекса Российской Федерации"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2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Формы </a:t>
            </a:r>
            <a:r>
              <a:rPr lang="ru-RU" dirty="0"/>
              <a:t>удаления </a:t>
            </a:r>
            <a:r>
              <a:rPr lang="ru-RU" dirty="0" smtClean="0"/>
              <a:t>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1400" dirty="0"/>
          </a:p>
          <a:p>
            <a:r>
              <a:rPr lang="ru-RU" sz="1400" b="1" dirty="0"/>
              <a:t>Яндекс</a:t>
            </a:r>
            <a:r>
              <a:rPr lang="ru-RU" sz="1400" dirty="0"/>
              <a:t> </a:t>
            </a:r>
            <a:r>
              <a:rPr lang="en-US" sz="1400" dirty="0" smtClean="0"/>
              <a:t> </a:t>
            </a:r>
            <a:r>
              <a:rPr lang="ru-RU" sz="1400" dirty="0" smtClean="0"/>
              <a:t>https</a:t>
            </a:r>
            <a:r>
              <a:rPr lang="ru-RU" sz="1400" dirty="0"/>
              <a:t>://</a:t>
            </a:r>
            <a:r>
              <a:rPr lang="ru-RU" sz="1400" dirty="0" smtClean="0"/>
              <a:t>yandex.ru/support/zout_abuse/troubleshooting/oblivion.xml</a:t>
            </a:r>
            <a:endParaRPr lang="en-US" sz="1400" dirty="0" smtClean="0"/>
          </a:p>
          <a:p>
            <a:endParaRPr lang="ru-RU" sz="1400" dirty="0"/>
          </a:p>
          <a:p>
            <a:r>
              <a:rPr lang="en-US" sz="1400" b="1" dirty="0"/>
              <a:t>Google</a:t>
            </a:r>
            <a:r>
              <a:rPr lang="en-US" sz="1400" dirty="0"/>
              <a:t> - </a:t>
            </a:r>
            <a:r>
              <a:rPr lang="ru-RU" sz="1400" dirty="0" smtClean="0"/>
              <a:t>https</a:t>
            </a:r>
            <a:r>
              <a:rPr lang="ru-RU" sz="1400" dirty="0"/>
              <a:t>://</a:t>
            </a:r>
            <a:r>
              <a:rPr lang="ru-RU" sz="1400" dirty="0" smtClean="0"/>
              <a:t>support.google.com/legal/troubleshooter/1114905#ts=1115655%2C6034194%2C6322223</a:t>
            </a:r>
            <a:r>
              <a:rPr lang="en-US" sz="1400" dirty="0" smtClean="0"/>
              <a:t> </a:t>
            </a:r>
            <a:endParaRPr lang="ru-RU" sz="1400" dirty="0"/>
          </a:p>
          <a:p>
            <a:endParaRPr lang="ru-RU" sz="1400" dirty="0"/>
          </a:p>
          <a:p>
            <a:r>
              <a:rPr lang="en-US" sz="1400" b="1" dirty="0" smtClean="0"/>
              <a:t>Google</a:t>
            </a:r>
            <a:r>
              <a:rPr lang="en-US" sz="1400" dirty="0" smtClean="0"/>
              <a:t> - </a:t>
            </a:r>
            <a:r>
              <a:rPr lang="ru-RU" sz="1400" dirty="0" smtClean="0"/>
              <a:t>https</a:t>
            </a:r>
            <a:r>
              <a:rPr lang="ru-RU" sz="1400" dirty="0"/>
              <a:t>://support.google.com/legal/contact/lr_rudpa?&amp;</a:t>
            </a:r>
            <a:r>
              <a:rPr lang="ru-RU" sz="1400" dirty="0" smtClean="0"/>
              <a:t>amp;product=websearch</a:t>
            </a:r>
            <a:endParaRPr lang="en-US" sz="1400" dirty="0" smtClean="0"/>
          </a:p>
          <a:p>
            <a:endParaRPr lang="ru-RU" sz="1400" dirty="0"/>
          </a:p>
          <a:p>
            <a:r>
              <a:rPr lang="en-US" sz="1400" b="1" dirty="0" smtClean="0"/>
              <a:t>Mail.ru</a:t>
            </a:r>
            <a:r>
              <a:rPr lang="en-US" sz="1400" dirty="0" smtClean="0"/>
              <a:t> - </a:t>
            </a:r>
            <a:r>
              <a:rPr lang="ru-RU" sz="1400" dirty="0" smtClean="0"/>
              <a:t>https</a:t>
            </a:r>
            <a:r>
              <a:rPr lang="ru-RU" sz="1400" dirty="0"/>
              <a:t>://</a:t>
            </a:r>
            <a:r>
              <a:rPr lang="ru-RU" sz="1400" dirty="0" smtClean="0"/>
              <a:t>go.mail.ru/support/oblivion/</a:t>
            </a:r>
            <a:endParaRPr lang="en-US" sz="1400" dirty="0" smtClean="0"/>
          </a:p>
          <a:p>
            <a:endParaRPr lang="en-US" sz="1400" dirty="0"/>
          </a:p>
          <a:p>
            <a:r>
              <a:rPr lang="ru-RU" sz="1400" b="1" dirty="0" smtClean="0"/>
              <a:t>Рамблер</a:t>
            </a:r>
            <a:r>
              <a:rPr lang="ru-RU" sz="1400" dirty="0" smtClean="0"/>
              <a:t> </a:t>
            </a:r>
            <a:r>
              <a:rPr lang="en-US" sz="1400" dirty="0" smtClean="0"/>
              <a:t>- </a:t>
            </a:r>
            <a:r>
              <a:rPr lang="ru-RU" sz="1400" dirty="0" smtClean="0"/>
              <a:t>http</a:t>
            </a:r>
            <a:r>
              <a:rPr lang="ru-RU" sz="1400" dirty="0"/>
              <a:t>://</a:t>
            </a:r>
            <a:r>
              <a:rPr lang="ru-RU" sz="1400" dirty="0" smtClean="0"/>
              <a:t>help.rambler.ru/rsearch/rsearch-udalenie-informacii-iz-poiska/1367</a:t>
            </a:r>
            <a:r>
              <a:rPr lang="en-US" sz="1400" dirty="0" smtClean="0"/>
              <a:t>/</a:t>
            </a:r>
          </a:p>
          <a:p>
            <a:endParaRPr lang="en-US" sz="1400" dirty="0" smtClean="0"/>
          </a:p>
          <a:p>
            <a:r>
              <a:rPr lang="ru-RU" sz="1400" b="1" dirty="0" smtClean="0"/>
              <a:t>Спутник</a:t>
            </a:r>
            <a:r>
              <a:rPr lang="ru-RU" sz="1400" dirty="0" smtClean="0"/>
              <a:t> - http</a:t>
            </a:r>
            <a:r>
              <a:rPr lang="ru-RU" sz="1400" dirty="0"/>
              <a:t>://</a:t>
            </a:r>
            <a:r>
              <a:rPr lang="ru-RU" sz="1400" dirty="0" smtClean="0"/>
              <a:t>corp.sputnik.ru/forgetform</a:t>
            </a:r>
          </a:p>
          <a:p>
            <a:endParaRPr lang="ru-RU" sz="1400" dirty="0" smtClean="0"/>
          </a:p>
          <a:p>
            <a:r>
              <a:rPr lang="en-US" sz="1400" b="1" dirty="0" smtClean="0"/>
              <a:t>Bing</a:t>
            </a:r>
            <a:r>
              <a:rPr lang="en-US" sz="1400" dirty="0" smtClean="0"/>
              <a:t> - </a:t>
            </a:r>
            <a:r>
              <a:rPr lang="ru-RU" sz="1400" dirty="0" smtClean="0"/>
              <a:t>https</a:t>
            </a:r>
            <a:r>
              <a:rPr lang="ru-RU" sz="1400" dirty="0"/>
              <a:t>://</a:t>
            </a:r>
            <a:r>
              <a:rPr lang="ru-RU" sz="1400" dirty="0" smtClean="0"/>
              <a:t>support.microsoft.com/ru-ru/getsupport?oaspworkflow=start_1.0.0.0&amp;amp;wfname=capsub&amp;amp;productkey=bingcontentremoval&amp;amp;locale=ru-ru&amp;amp;ccsid=635875128154289691</a:t>
            </a:r>
            <a:endParaRPr lang="en-US" sz="1400" dirty="0" smtClean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007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Запрет на распространение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Федеральный закон </a:t>
            </a:r>
            <a:r>
              <a:rPr lang="ru-RU" dirty="0"/>
              <a:t>от 27 июля 2006 г. </a:t>
            </a:r>
            <a:r>
              <a:rPr lang="ru-RU" dirty="0" smtClean="0"/>
              <a:t>№ 149-ФЗ </a:t>
            </a:r>
            <a:r>
              <a:rPr lang="ru-RU" dirty="0"/>
              <a:t>"Об информации, информационных технологиях и о защите </a:t>
            </a:r>
            <a:r>
              <a:rPr lang="ru-RU" dirty="0" smtClean="0"/>
              <a:t>информации»: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запрет </a:t>
            </a:r>
            <a:r>
              <a:rPr lang="ru-RU" dirty="0"/>
              <a:t>распространения информации, которая направлена </a:t>
            </a:r>
            <a:r>
              <a:rPr lang="ru-RU" dirty="0" smtClean="0"/>
              <a:t>на:</a:t>
            </a:r>
          </a:p>
          <a:p>
            <a:r>
              <a:rPr lang="ru-RU" dirty="0" smtClean="0"/>
              <a:t>пропаганду </a:t>
            </a:r>
            <a:r>
              <a:rPr lang="ru-RU" dirty="0"/>
              <a:t>войны, </a:t>
            </a:r>
            <a:endParaRPr lang="ru-RU" dirty="0" smtClean="0"/>
          </a:p>
          <a:p>
            <a:r>
              <a:rPr lang="ru-RU" dirty="0" smtClean="0"/>
              <a:t>разжигание </a:t>
            </a:r>
            <a:r>
              <a:rPr lang="ru-RU" dirty="0"/>
              <a:t>национальной, расовой или религиозной ненависти и вражды,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также иной информации, за распространение которой предусмотрена уголовная или административная ответственность.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70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Негативная </a:t>
            </a:r>
            <a:r>
              <a:rPr lang="ru-RU" sz="2800" dirty="0"/>
              <a:t>информация в уголовном и</a:t>
            </a:r>
            <a:br>
              <a:rPr lang="ru-RU" sz="2800" dirty="0"/>
            </a:br>
            <a:r>
              <a:rPr lang="ru-RU" sz="2800" dirty="0" smtClean="0"/>
              <a:t>административном законодательстве РФ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656801"/>
              </p:ext>
            </p:extLst>
          </p:nvPr>
        </p:nvGraphicFramePr>
        <p:xfrm>
          <a:off x="467544" y="1412776"/>
          <a:ext cx="8229600" cy="5181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Уголовно наказуемые виды негативной информации</a:t>
                      </a:r>
                      <a:endParaRPr lang="ru-RU" sz="16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Административно наказуемые виды негативной информации</a:t>
                      </a:r>
                      <a:endParaRPr lang="ru-RU" sz="1600" dirty="0"/>
                    </a:p>
                  </a:txBody>
                  <a:tcPr marT="45715" marB="4571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клевета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ст. ст. 128.1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298.1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УК РФ)</a:t>
                      </a:r>
                      <a:endParaRPr lang="ru-RU" sz="16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оскорбление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ст. 5.61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КоАП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РФ)</a:t>
                      </a:r>
                      <a:endParaRPr lang="ru-RU" sz="1600" dirty="0"/>
                    </a:p>
                  </a:txBody>
                  <a:tcPr marT="45715" marB="4571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информация, оскорбляющая религиозные чувства верующих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ст. 148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УК РФ)</a:t>
                      </a:r>
                      <a:endParaRPr lang="ru-RU" sz="16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пропаганда наркотических средств, психотропных веществ и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т.п.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ст. 6.13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КоАП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РФ)</a:t>
                      </a:r>
                      <a:endParaRPr lang="ru-RU" sz="1600" dirty="0"/>
                    </a:p>
                  </a:txBody>
                  <a:tcPr marT="45715" marB="4571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заведомо ложные сведения определенного содержания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ст. ст. 185.3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207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306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307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354.1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УК РФ)</a:t>
                      </a:r>
                      <a:endParaRPr lang="ru-RU" sz="16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материалы или предметы с порнографическими изображениями несовершеннолетних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ст. 6.20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КоАП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РФ)</a:t>
                      </a:r>
                      <a:endParaRPr lang="ru-RU" sz="1600" dirty="0"/>
                    </a:p>
                  </a:txBody>
                  <a:tcPr marT="45715" marB="4571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публичные призывы к осуществлению террористической деятельности или публичное оправдание терроризма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ст. 205.2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УК РФ)</a:t>
                      </a:r>
                      <a:endParaRPr lang="ru-RU" sz="16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пропаганда нетрадиционных сексуальных отношений среди несовершеннолетних (</a:t>
                      </a:r>
                      <a:r>
                        <a:rPr kumimoji="0" lang="ru-RU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ст. 6.21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КоАП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РФ)</a:t>
                      </a:r>
                      <a:endParaRPr lang="ru-RU" sz="1600" dirty="0"/>
                    </a:p>
                  </a:txBody>
                  <a:tcPr marT="45715" marB="4571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порнографические материалы или предметы, включая материалы или предметы с порнографическими изображениями несовершеннолетних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ст. ст. 242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242.1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УК РФ)</a:t>
                      </a:r>
                      <a:endParaRPr lang="ru-RU" sz="16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нецензурная брань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ст. ст. 6.26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6.27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ч. 3 ст. 13.21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ст. 20.1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КоАП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РФ)</a:t>
                      </a:r>
                      <a:endParaRPr lang="ru-RU" sz="18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7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/>
              <a:t>Негативная информация в уголовном и</a:t>
            </a:r>
            <a:br>
              <a:rPr lang="ru-RU" sz="2800" dirty="0"/>
            </a:br>
            <a:r>
              <a:rPr lang="ru-RU" sz="2800" dirty="0"/>
              <a:t>административном законодательстве РФ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623336"/>
              </p:ext>
            </p:extLst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Уголовно наказуемые виды негативной информации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Административно наказуемые виды негативной информации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публичные призывы к осуществлению экстремистской деятельности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2"/>
                        </a:rPr>
                        <a:t>ст. 280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УК РФ)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недостоверная (в том числе заведомо ложная и искаженная) информация определенного содержания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3"/>
                        </a:rPr>
                        <a:t>ст. ст. 14.7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4"/>
                        </a:rPr>
                        <a:t>15.30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5"/>
                        </a:rPr>
                        <a:t>17.9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6"/>
                        </a:rPr>
                        <a:t>19.7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7"/>
                        </a:rPr>
                        <a:t>19.7.1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8"/>
                        </a:rPr>
                        <a:t>19.7.3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9"/>
                        </a:rPr>
                        <a:t>19.7.5-1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10"/>
                        </a:rPr>
                        <a:t>19.7.5-2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11"/>
                        </a:rPr>
                        <a:t>19.7.7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12"/>
                        </a:rPr>
                        <a:t>19.7.11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13"/>
                        </a:rPr>
                        <a:t>19.8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14"/>
                        </a:rPr>
                        <a:t>19.8.1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15"/>
                        </a:rPr>
                        <a:t>19.8.3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16"/>
                        </a:rPr>
                        <a:t>19.13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17"/>
                        </a:rPr>
                        <a:t>19.18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18"/>
                        </a:rPr>
                        <a:t>19.26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19"/>
                        </a:rPr>
                        <a:t>19.27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КоАП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РФ)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публичные призывы к осуществлению действий, направленных на нарушение территориальной целостности Российской Федерации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20"/>
                        </a:rPr>
                        <a:t>ст. 280.1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УК РФ)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скрытая информация, воздействующая на подсознание людей и (или) оказывающая вредное влияние на их здоровье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21"/>
                        </a:rPr>
                        <a:t>ч. 1 ст. 13.15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КоАП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РФ)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возбуждение ненависти либо вражды, а равно унижение человеческого достоинства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22"/>
                        </a:rPr>
                        <a:t>ст. 282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УК РФ)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сведения о днях воинской славы и памятных датах России, связанных с защитой Отечества, выражающие явное неуважение к обществу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23"/>
                        </a:rPr>
                        <a:t>ч. 4 ст. 13.15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КоАП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РФ)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оскорбление представителей государства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24"/>
                        </a:rPr>
                        <a:t>ст. ст. 319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25"/>
                        </a:rPr>
                        <a:t>336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УК РФ)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публичное осквернение символов воинской славы России (</a:t>
                      </a: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  <a:hlinkClick r:id="rId23"/>
                        </a:rPr>
                        <a:t>ч. 4 ст. 13.15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КоАП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РФ)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5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/>
              <a:t>Негативная информация в уголовном и</a:t>
            </a:r>
            <a:br>
              <a:rPr lang="ru-RU" sz="2800" dirty="0"/>
            </a:br>
            <a:r>
              <a:rPr lang="ru-RU" sz="2800" dirty="0"/>
              <a:t>административном законодательстве РФ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385814"/>
              </p:ext>
            </p:extLst>
          </p:nvPr>
        </p:nvGraphicFramePr>
        <p:xfrm>
          <a:off x="457200" y="1600200"/>
          <a:ext cx="8229600" cy="476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>
                      <a:lvl1pPr algn="l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algn="l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Уголовно наказуемые виды негативной информации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algn="l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Административно наказуемые виды негативной информации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 algn="l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algn="l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информация, являющаяся надругательством над Государственным гербом Российской Федерации и Государственным флагом Российской Федерации (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  <a:hlinkClick r:id="rId2"/>
                        </a:rPr>
                        <a:t>ст. 329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 УК РФ)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algn="l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сведения, содержащие инструкции по самодельному изготовлению взрывчатых веществ и взрывных устройств (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  <a:hlinkClick r:id="rId3"/>
                        </a:rPr>
                        <a:t>ч. 5 ст. 13.15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 КоАП РФ)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 algn="l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algn="l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публичные призывы к развязыванию агрессивной войны (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  <a:hlinkClick r:id="rId4"/>
                        </a:rPr>
                        <a:t>ст. 354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 УК РФ)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algn="l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демонстрация табачных изделий или процесса потребления табака, реклама табака, табачной продукции, табачных изделий или курительных принадлежностей (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  <a:hlinkClick r:id="rId5"/>
                        </a:rPr>
                        <a:t>ст. 14.3.1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 КоАП РФ)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 algn="l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algn="l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реабилитация нацизма (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  <a:hlinkClick r:id="rId6"/>
                        </a:rPr>
                        <a:t>ст. 354.1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 УК РФ)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algn="l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пропаганда и публичное демонстрирование нацистской атрибутики или символики либо публичное демонстрирование атрибутики или символики экстремистских организаций (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cs typeface="Kalinga" panose="020B0502040204020203" pitchFamily="34" charset="0"/>
                          <a:hlinkClick r:id="rId7"/>
                        </a:rPr>
                        <a:t>ст. 20.3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 КоАП РФ)</a:t>
                      </a:r>
                    </a:p>
                  </a:txBody>
                  <a:tcPr marL="39370" marR="39370" marT="64770" marB="64770" horzOverflow="overflow"/>
                </a:tc>
              </a:tr>
              <a:tr h="370840">
                <a:tc>
                  <a:txBody>
                    <a:bodyPr/>
                    <a:lstStyle>
                      <a:lvl1pPr algn="l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algn="l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сведения о днях воинской славы и памятных датах России, связанных с защитой Отечества, выражающие явное неуважение к обществу, информация, оскверняющая символы воинской славы России (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  <a:hlinkClick r:id="rId6"/>
                        </a:rPr>
                        <a:t>ст. 354.1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 УК РФ)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algn="l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algn="l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экстремистские материалы (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  <a:hlinkClick r:id="rId8"/>
                        </a:rPr>
                        <a:t>ст. 20.29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Kalinga" panose="020B0502040204020203" pitchFamily="34" charset="0"/>
                        </a:rPr>
                        <a:t> КоАП РФ)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10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Ответственность за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Интернет-преступления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 РФ, ст. 28:</a:t>
            </a:r>
          </a:p>
          <a:p>
            <a:pPr lvl="1"/>
            <a:r>
              <a:rPr lang="ru-RU" dirty="0" smtClean="0"/>
              <a:t>Неправомерный доступ к информации</a:t>
            </a:r>
            <a:endParaRPr lang="ru-RU" dirty="0"/>
          </a:p>
          <a:p>
            <a:pPr lvl="1"/>
            <a:r>
              <a:rPr lang="ru-RU" dirty="0" smtClean="0"/>
              <a:t>Создание, распространение вирусов</a:t>
            </a:r>
          </a:p>
          <a:p>
            <a:pPr lvl="1"/>
            <a:r>
              <a:rPr lang="ru-RU" dirty="0" smtClean="0"/>
              <a:t>Нарушении </a:t>
            </a:r>
            <a:r>
              <a:rPr lang="ru-RU" dirty="0"/>
              <a:t>правил работы с </a:t>
            </a:r>
            <a:r>
              <a:rPr lang="ru-RU" dirty="0" smtClean="0"/>
              <a:t>информацией</a:t>
            </a:r>
          </a:p>
          <a:p>
            <a:pPr lvl="1"/>
            <a:endParaRPr lang="ru-RU" dirty="0"/>
          </a:p>
          <a:p>
            <a:pPr lvl="1"/>
            <a:r>
              <a:rPr lang="ru-RU" dirty="0"/>
              <a:t>Штраф до 100 тысяч </a:t>
            </a:r>
            <a:r>
              <a:rPr lang="ru-RU" dirty="0" smtClean="0"/>
              <a:t>рублей</a:t>
            </a:r>
            <a:endParaRPr lang="ru-RU" dirty="0"/>
          </a:p>
          <a:p>
            <a:pPr lvl="1"/>
            <a:r>
              <a:rPr lang="ru-RU" dirty="0"/>
              <a:t>Исправительные работы сроком до 5 </a:t>
            </a:r>
            <a:r>
              <a:rPr lang="ru-RU" dirty="0" smtClean="0"/>
              <a:t>лет</a:t>
            </a:r>
            <a:endParaRPr lang="ru-RU" dirty="0"/>
          </a:p>
          <a:p>
            <a:pPr lvl="1"/>
            <a:r>
              <a:rPr lang="ru-RU" dirty="0"/>
              <a:t>Тюремное заключение сроком до 7 </a:t>
            </a:r>
            <a:r>
              <a:rPr lang="ru-RU" dirty="0" smtClean="0"/>
              <a:t>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Ответственность за </a:t>
            </a:r>
            <a:br>
              <a:rPr lang="ru-RU" dirty="0" smtClean="0"/>
            </a:br>
            <a:r>
              <a:rPr lang="ru-RU" dirty="0" smtClean="0"/>
              <a:t>Интернет-мошенничество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УК РФ, ст. 159:</a:t>
            </a:r>
          </a:p>
          <a:p>
            <a:pPr lvl="1"/>
            <a:r>
              <a:rPr lang="ru-RU" dirty="0"/>
              <a:t>хищение чужого имущества путем обмана жертвы или злоупотребления ее </a:t>
            </a:r>
            <a:r>
              <a:rPr lang="ru-RU" dirty="0" smtClean="0"/>
              <a:t>доверием </a:t>
            </a:r>
          </a:p>
          <a:p>
            <a:pPr lvl="1"/>
            <a:r>
              <a:rPr lang="ru-RU" dirty="0" smtClean="0"/>
              <a:t>закон </a:t>
            </a:r>
            <a:r>
              <a:rPr lang="ru-RU" dirty="0"/>
              <a:t>не делает разницы между онлайн-мошенничеством и совершенным в </a:t>
            </a:r>
            <a:r>
              <a:rPr lang="ru-RU" dirty="0" smtClean="0"/>
              <a:t>реальности</a:t>
            </a:r>
          </a:p>
          <a:p>
            <a:endParaRPr lang="ru-RU" dirty="0" smtClean="0"/>
          </a:p>
          <a:p>
            <a:pPr lvl="1"/>
            <a:r>
              <a:rPr lang="ru-RU" dirty="0"/>
              <a:t>Штраф до </a:t>
            </a:r>
            <a:r>
              <a:rPr lang="ru-RU" dirty="0" smtClean="0"/>
              <a:t>1 миллиона рублей</a:t>
            </a:r>
            <a:endParaRPr lang="ru-RU" dirty="0"/>
          </a:p>
          <a:p>
            <a:pPr lvl="1"/>
            <a:r>
              <a:rPr lang="ru-RU" dirty="0"/>
              <a:t>Исправительные работы сроком до 5 </a:t>
            </a:r>
            <a:r>
              <a:rPr lang="ru-RU" dirty="0" smtClean="0"/>
              <a:t>лет</a:t>
            </a:r>
            <a:endParaRPr lang="ru-RU" dirty="0"/>
          </a:p>
          <a:p>
            <a:pPr lvl="1"/>
            <a:r>
              <a:rPr lang="ru-RU" dirty="0" smtClean="0"/>
              <a:t>Тюремное заключение </a:t>
            </a:r>
            <a:r>
              <a:rPr lang="ru-RU" dirty="0"/>
              <a:t>до 6 </a:t>
            </a:r>
            <a:r>
              <a:rPr lang="ru-RU" dirty="0" smtClean="0"/>
              <a:t>лет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9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/>
              <a:t>Основы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правовой защиты</a:t>
            </a:r>
            <a:br>
              <a:rPr lang="ru-RU" sz="5400" b="1" dirty="0" smtClean="0"/>
            </a:br>
            <a:r>
              <a:rPr lang="ru-RU" sz="5400" b="1" dirty="0" smtClean="0"/>
              <a:t>в Интернете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Сметанин Алексей Геннадьевич</a:t>
            </a:r>
          </a:p>
          <a:p>
            <a:r>
              <a:rPr lang="ru-RU" sz="1800" dirty="0"/>
              <a:t>с</a:t>
            </a:r>
            <a:r>
              <a:rPr lang="ru-RU" sz="1800" dirty="0" smtClean="0"/>
              <a:t>пециалист по информационным технологиям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5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Ответственность за клевету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 РФ, ст. 129:</a:t>
            </a:r>
          </a:p>
          <a:p>
            <a:endParaRPr lang="ru-RU" dirty="0" smtClean="0"/>
          </a:p>
          <a:p>
            <a:pPr lvl="1"/>
            <a:r>
              <a:rPr lang="ru-RU" dirty="0" smtClean="0"/>
              <a:t>Штраф до 1 миллиона рублей</a:t>
            </a:r>
          </a:p>
          <a:p>
            <a:pPr lvl="1"/>
            <a:r>
              <a:rPr lang="ru-RU" dirty="0" smtClean="0"/>
              <a:t>Исправительные работы до 240 часов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5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Ответственность за </a:t>
            </a:r>
            <a:br>
              <a:rPr lang="ru-RU" dirty="0" smtClean="0"/>
            </a:br>
            <a:r>
              <a:rPr lang="ru-RU" dirty="0" smtClean="0"/>
              <a:t>призывы к терроризму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 РФ, ст. 205, ч.2:</a:t>
            </a:r>
          </a:p>
          <a:p>
            <a:endParaRPr lang="ru-RU" dirty="0"/>
          </a:p>
          <a:p>
            <a:pPr lvl="1"/>
            <a:r>
              <a:rPr lang="ru-RU" dirty="0"/>
              <a:t>Штраф до 1 миллиона рублей</a:t>
            </a:r>
          </a:p>
          <a:p>
            <a:pPr lvl="1"/>
            <a:r>
              <a:rPr lang="ru-RU" dirty="0" smtClean="0"/>
              <a:t>Лишение свободы до 7 лет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Ответственность</a:t>
            </a:r>
            <a:r>
              <a:rPr lang="ru-RU" dirty="0" smtClean="0"/>
              <a:t> за </a:t>
            </a:r>
            <a:br>
              <a:rPr lang="ru-RU" dirty="0" smtClean="0"/>
            </a:br>
            <a:r>
              <a:rPr lang="ru-RU" dirty="0" smtClean="0"/>
              <a:t>несообщение </a:t>
            </a:r>
            <a:r>
              <a:rPr lang="ru-RU" dirty="0"/>
              <a:t>о </a:t>
            </a:r>
            <a:r>
              <a:rPr lang="ru-RU" dirty="0" smtClean="0"/>
              <a:t>преступлении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 РФ, ст. 205, ч. 6:</a:t>
            </a:r>
          </a:p>
          <a:p>
            <a:pPr lvl="1"/>
            <a:r>
              <a:rPr lang="ru-RU" dirty="0"/>
              <a:t>если гражданин РФ не сообщит о готовящемся преступлении из </a:t>
            </a:r>
            <a:r>
              <a:rPr lang="ru-RU" dirty="0" smtClean="0"/>
              <a:t>списка </a:t>
            </a:r>
          </a:p>
          <a:p>
            <a:endParaRPr lang="ru-RU" sz="2800" dirty="0"/>
          </a:p>
          <a:p>
            <a:pPr lvl="1"/>
            <a:r>
              <a:rPr lang="ru-RU" dirty="0"/>
              <a:t>штраф до 100 тысяч рублей </a:t>
            </a:r>
          </a:p>
          <a:p>
            <a:pPr lvl="1"/>
            <a:r>
              <a:rPr lang="ru-RU" dirty="0"/>
              <a:t>1 год исправительных работ или лишения свободы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64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прав (куда обращаться)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Родители / законные представители</a:t>
            </a:r>
          </a:p>
          <a:p>
            <a:r>
              <a:rPr lang="ru-RU" dirty="0" smtClean="0"/>
              <a:t>Педагоги </a:t>
            </a:r>
            <a:r>
              <a:rPr lang="ru-RU" smtClean="0"/>
              <a:t>/ завучи / директор</a:t>
            </a:r>
          </a:p>
          <a:p>
            <a:endParaRPr lang="ru-RU" dirty="0" smtClean="0"/>
          </a:p>
          <a:p>
            <a:r>
              <a:rPr lang="ru-RU" dirty="0" smtClean="0"/>
              <a:t>Участковый уполномоченный полиции</a:t>
            </a:r>
          </a:p>
          <a:p>
            <a:r>
              <a:rPr lang="ru-RU" dirty="0" smtClean="0"/>
              <a:t>Полиция (дежурная часть)</a:t>
            </a:r>
          </a:p>
          <a:p>
            <a:r>
              <a:rPr lang="ru-RU" dirty="0" smtClean="0"/>
              <a:t>Прокуратура</a:t>
            </a:r>
          </a:p>
          <a:p>
            <a:r>
              <a:rPr lang="ru-RU" dirty="0" smtClean="0"/>
              <a:t>Суд</a:t>
            </a:r>
          </a:p>
          <a:p>
            <a:r>
              <a:rPr lang="ru-RU" dirty="0" smtClean="0"/>
              <a:t>Областной суд</a:t>
            </a:r>
          </a:p>
        </p:txBody>
      </p:sp>
    </p:spTree>
    <p:extLst>
      <p:ext uri="{BB962C8B-B14F-4D97-AF65-F5344CB8AC3E}">
        <p14:creationId xmlns:p14="http://schemas.microsoft.com/office/powerpoint/2010/main" val="301973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Защита персональных </a:t>
            </a:r>
            <a:r>
              <a:rPr lang="ru-RU" dirty="0" smtClean="0"/>
              <a:t>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2"/>
          </a:xfrm>
        </p:spPr>
        <p:txBody>
          <a:bodyPr>
            <a:normAutofit/>
          </a:bodyPr>
          <a:lstStyle/>
          <a:p>
            <a:r>
              <a:rPr lang="ru-RU" dirty="0" smtClean="0"/>
              <a:t>ГК РФ:</a:t>
            </a:r>
            <a:endParaRPr lang="ru-RU" dirty="0"/>
          </a:p>
          <a:p>
            <a:pPr lvl="1"/>
            <a:r>
              <a:rPr lang="ru-RU" dirty="0" smtClean="0"/>
              <a:t>достоинство личности</a:t>
            </a:r>
            <a:endParaRPr lang="ru-RU" dirty="0"/>
          </a:p>
          <a:p>
            <a:pPr lvl="1"/>
            <a:r>
              <a:rPr lang="ru-RU" dirty="0" smtClean="0"/>
              <a:t>честь </a:t>
            </a:r>
            <a:r>
              <a:rPr lang="ru-RU" dirty="0"/>
              <a:t>и доброе </a:t>
            </a:r>
            <a:r>
              <a:rPr lang="ru-RU" dirty="0" smtClean="0"/>
              <a:t>имя</a:t>
            </a:r>
            <a:endParaRPr lang="ru-RU" dirty="0"/>
          </a:p>
          <a:p>
            <a:pPr lvl="1"/>
            <a:r>
              <a:rPr lang="ru-RU" dirty="0"/>
              <a:t>деловая </a:t>
            </a:r>
            <a:r>
              <a:rPr lang="ru-RU" dirty="0" smtClean="0"/>
              <a:t>репутация</a:t>
            </a:r>
            <a:endParaRPr lang="ru-RU" dirty="0"/>
          </a:p>
          <a:p>
            <a:pPr lvl="1"/>
            <a:r>
              <a:rPr lang="ru-RU" dirty="0"/>
              <a:t>неприкосновенность частной </a:t>
            </a:r>
            <a:r>
              <a:rPr lang="ru-RU" dirty="0" smtClean="0"/>
              <a:t>жизни</a:t>
            </a:r>
            <a:endParaRPr lang="ru-RU" dirty="0"/>
          </a:p>
          <a:p>
            <a:pPr lvl="1"/>
            <a:r>
              <a:rPr lang="ru-RU" dirty="0" smtClean="0"/>
              <a:t>личная </a:t>
            </a:r>
            <a:r>
              <a:rPr lang="ru-RU" dirty="0"/>
              <a:t>и семейная </a:t>
            </a:r>
            <a:r>
              <a:rPr lang="ru-RU" dirty="0" smtClean="0"/>
              <a:t>тайна</a:t>
            </a:r>
          </a:p>
          <a:p>
            <a:r>
              <a:rPr lang="ru-RU" dirty="0" smtClean="0"/>
              <a:t>152-ФЗ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51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Персональные данные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Федеральный закон от 27.07.2006 N 152-ФЗ </a:t>
            </a:r>
            <a:r>
              <a:rPr lang="ru-RU" altLang="ru-RU" dirty="0" smtClean="0"/>
              <a:t>«О </a:t>
            </a:r>
            <a:r>
              <a:rPr lang="ru-RU" altLang="ru-RU" dirty="0"/>
              <a:t>персональных </a:t>
            </a:r>
            <a:r>
              <a:rPr lang="ru-RU" altLang="ru-RU" dirty="0" smtClean="0"/>
              <a:t>данных»:</a:t>
            </a:r>
            <a:endParaRPr lang="ru-RU" altLang="ru-RU" dirty="0"/>
          </a:p>
          <a:p>
            <a:pPr marL="0" indent="0">
              <a:buNone/>
            </a:pPr>
            <a:endParaRPr lang="ru-RU" altLang="ru-RU" dirty="0" smtClean="0"/>
          </a:p>
          <a:p>
            <a:pPr marL="0" indent="0" algn="ctr">
              <a:buNone/>
            </a:pPr>
            <a:r>
              <a:rPr lang="ru-RU" altLang="ru-RU" dirty="0" smtClean="0"/>
              <a:t>Персональные </a:t>
            </a:r>
            <a:r>
              <a:rPr lang="ru-RU" altLang="ru-RU" dirty="0"/>
              <a:t>данные - любая информация, относящаяся к прямо или косвенно определенному или определяемому физическому лицу (субъекту персональных данных</a:t>
            </a:r>
            <a:r>
              <a:rPr lang="ru-RU" altLang="ru-RU" dirty="0" smtClean="0"/>
              <a:t>)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распространяет </a:t>
            </a:r>
            <a:r>
              <a:rPr lang="ru-RU" dirty="0" err="1" smtClean="0"/>
              <a:t>ПДн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сами граждане</a:t>
            </a:r>
          </a:p>
          <a:p>
            <a:r>
              <a:rPr lang="ru-RU" dirty="0" smtClean="0"/>
              <a:t>друзья (в </a:t>
            </a:r>
            <a:r>
              <a:rPr lang="ru-RU" dirty="0" err="1" smtClean="0"/>
              <a:t>соцсетях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шаринг</a:t>
            </a:r>
            <a:r>
              <a:rPr lang="ru-RU" dirty="0" smtClean="0"/>
              <a:t> контента через лайки и посты</a:t>
            </a:r>
          </a:p>
          <a:p>
            <a:r>
              <a:rPr lang="ru-RU" dirty="0" smtClean="0"/>
              <a:t>злоумышленники</a:t>
            </a:r>
          </a:p>
        </p:txBody>
      </p:sp>
    </p:spTree>
    <p:extLst>
      <p:ext uri="{BB962C8B-B14F-4D97-AF65-F5344CB8AC3E}">
        <p14:creationId xmlns:p14="http://schemas.microsoft.com/office/powerpoint/2010/main" val="38182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Наказание за распространение </a:t>
            </a:r>
            <a:r>
              <a:rPr lang="ru-RU" dirty="0" err="1" smtClean="0"/>
              <a:t>ПДн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КоАП (ст. </a:t>
            </a:r>
            <a:r>
              <a:rPr lang="ru-RU" altLang="ru-RU" b="1" dirty="0" smtClean="0"/>
              <a:t>13.11</a:t>
            </a:r>
            <a:r>
              <a:rPr lang="en-US" altLang="ru-RU" b="1" dirty="0" smtClean="0"/>
              <a:t>)</a:t>
            </a:r>
            <a:r>
              <a:rPr lang="ru-RU" altLang="ru-RU" b="1" dirty="0" smtClean="0"/>
              <a:t> – порядок сбора</a:t>
            </a:r>
            <a:r>
              <a:rPr lang="ru-RU" b="1" dirty="0" smtClean="0"/>
              <a:t>:</a:t>
            </a:r>
            <a:endParaRPr lang="en-US" b="1" dirty="0" smtClean="0"/>
          </a:p>
          <a:p>
            <a:pPr lvl="1"/>
            <a:r>
              <a:rPr lang="ru-RU" dirty="0" smtClean="0"/>
              <a:t>Предупреждение</a:t>
            </a:r>
          </a:p>
          <a:p>
            <a:pPr lvl="1"/>
            <a:r>
              <a:rPr lang="ru-RU" dirty="0" smtClean="0"/>
              <a:t>Штраф 300-500 р. (граждане)</a:t>
            </a:r>
          </a:p>
          <a:p>
            <a:pPr lvl="1"/>
            <a:r>
              <a:rPr lang="ru-RU" dirty="0" smtClean="0"/>
              <a:t>Штраф  500-1000 р. (должностные лица)</a:t>
            </a:r>
          </a:p>
          <a:p>
            <a:pPr lvl="1"/>
            <a:r>
              <a:rPr lang="ru-RU" dirty="0" smtClean="0"/>
              <a:t>Штраф 5000-10000 р. (</a:t>
            </a:r>
            <a:r>
              <a:rPr lang="ru-RU" dirty="0" err="1" smtClean="0"/>
              <a:t>юрлица</a:t>
            </a:r>
            <a:r>
              <a:rPr lang="ru-RU" dirty="0" smtClean="0"/>
              <a:t>)</a:t>
            </a:r>
          </a:p>
          <a:p>
            <a:pPr lvl="1"/>
            <a:endParaRPr lang="ru-RU" dirty="0" smtClean="0"/>
          </a:p>
          <a:p>
            <a:r>
              <a:rPr lang="ru-RU" b="1" dirty="0"/>
              <a:t>КоАП (ст. </a:t>
            </a:r>
            <a:r>
              <a:rPr lang="en-US" altLang="ru-RU" b="1" dirty="0" smtClean="0"/>
              <a:t>13.14)</a:t>
            </a:r>
            <a:r>
              <a:rPr lang="ru-RU" altLang="ru-RU" b="1" dirty="0" smtClean="0"/>
              <a:t> - разглашение</a:t>
            </a:r>
            <a:r>
              <a:rPr lang="ru-RU" b="1" dirty="0" smtClean="0"/>
              <a:t>:</a:t>
            </a:r>
          </a:p>
          <a:p>
            <a:pPr lvl="1"/>
            <a:r>
              <a:rPr lang="ru-RU" dirty="0"/>
              <a:t>Штраф </a:t>
            </a:r>
            <a:r>
              <a:rPr lang="ru-RU" dirty="0" smtClean="0"/>
              <a:t>500-1000 </a:t>
            </a:r>
            <a:r>
              <a:rPr lang="ru-RU" dirty="0"/>
              <a:t>р. (граждане)</a:t>
            </a:r>
          </a:p>
          <a:p>
            <a:pPr lvl="1"/>
            <a:r>
              <a:rPr lang="ru-RU" dirty="0"/>
              <a:t>Штраф  </a:t>
            </a:r>
            <a:r>
              <a:rPr lang="ru-RU" dirty="0" smtClean="0"/>
              <a:t>4000-5000 </a:t>
            </a:r>
            <a:r>
              <a:rPr lang="ru-RU" dirty="0"/>
              <a:t>р. (должностные лица)</a:t>
            </a:r>
          </a:p>
          <a:p>
            <a:endParaRPr lang="en-US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87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Наказание за распространение </a:t>
            </a:r>
            <a:r>
              <a:rPr lang="ru-RU" dirty="0" err="1" smtClean="0"/>
              <a:t>ПДн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ТК РФ:</a:t>
            </a:r>
          </a:p>
          <a:p>
            <a:pPr lvl="1"/>
            <a:r>
              <a:rPr lang="ru-RU" dirty="0" smtClean="0"/>
              <a:t>Расторжение трудового договора (ст. 81)</a:t>
            </a:r>
          </a:p>
          <a:p>
            <a:pPr lvl="1"/>
            <a:r>
              <a:rPr lang="ru-RU" dirty="0" smtClean="0"/>
              <a:t>Дисциплинарные взыскания (ст. 192)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6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Наказание за распространение </a:t>
            </a:r>
            <a:r>
              <a:rPr lang="ru-RU" dirty="0" err="1" smtClean="0"/>
              <a:t>ПДн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УК РФ:</a:t>
            </a:r>
          </a:p>
          <a:p>
            <a:pPr lvl="1"/>
            <a:r>
              <a:rPr lang="ru-RU" dirty="0"/>
              <a:t>Статья 137. Нарушение неприкосновенности частной жизни</a:t>
            </a:r>
          </a:p>
          <a:p>
            <a:pPr marL="457200" lvl="1" indent="0">
              <a:buNone/>
            </a:pPr>
            <a:endParaRPr lang="ru-RU" dirty="0" smtClean="0"/>
          </a:p>
          <a:p>
            <a:pPr marL="514350" indent="-457200"/>
            <a:r>
              <a:rPr lang="ru-RU" dirty="0" smtClean="0"/>
              <a:t>Штраф до 200 000 рублей</a:t>
            </a:r>
          </a:p>
          <a:p>
            <a:pPr marL="514350" indent="-457200"/>
            <a:r>
              <a:rPr lang="ru-RU" dirty="0" smtClean="0"/>
              <a:t>До 18 месяцев с выплатой з/платы</a:t>
            </a:r>
          </a:p>
          <a:p>
            <a:pPr marL="514350" indent="-457200"/>
            <a:r>
              <a:rPr lang="ru-RU" dirty="0" smtClean="0"/>
              <a:t>Арест до 4 месяцев</a:t>
            </a:r>
          </a:p>
          <a:p>
            <a:pPr marL="514350" indent="-457200"/>
            <a:r>
              <a:rPr lang="ru-RU" dirty="0" smtClean="0"/>
              <a:t>Исправительные работы до 1 года</a:t>
            </a:r>
          </a:p>
          <a:p>
            <a:pPr marL="514350" indent="-457200"/>
            <a:r>
              <a:rPr lang="ru-RU" dirty="0" smtClean="0"/>
              <a:t>Принудительные работы до 2 лет</a:t>
            </a:r>
          </a:p>
          <a:p>
            <a:pPr marL="514350" indent="-457200"/>
            <a:r>
              <a:rPr lang="ru-RU" dirty="0" smtClean="0"/>
              <a:t>Лишение свободы до 2 лет</a:t>
            </a:r>
          </a:p>
          <a:p>
            <a:pPr marL="514350" indent="-457200"/>
            <a:r>
              <a:rPr lang="ru-RU" dirty="0" smtClean="0"/>
              <a:t>Отстранение от занимаемой должности до 3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0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Охрана изображения гражданина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altLang="ru-RU" b="1" dirty="0"/>
              <a:t>Статья 152.1.  ГК РФ</a:t>
            </a:r>
            <a:r>
              <a:rPr lang="ru-RU" altLang="ru-RU" dirty="0"/>
              <a:t> </a:t>
            </a:r>
            <a:endParaRPr lang="ru-RU" altLang="ru-RU" dirty="0" smtClean="0"/>
          </a:p>
          <a:p>
            <a:endParaRPr lang="ru-RU" altLang="ru-RU" dirty="0"/>
          </a:p>
          <a:p>
            <a:pPr marL="0" indent="0">
              <a:buNone/>
            </a:pPr>
            <a:r>
              <a:rPr lang="ru-RU" altLang="ru-RU" dirty="0">
                <a:solidFill>
                  <a:srgbClr val="FF0000"/>
                </a:solidFill>
              </a:rPr>
              <a:t>Обнародование</a:t>
            </a:r>
            <a:r>
              <a:rPr lang="ru-RU" altLang="ru-RU" dirty="0"/>
              <a:t> и дальнейшее </a:t>
            </a:r>
            <a:r>
              <a:rPr lang="ru-RU" altLang="ru-RU" dirty="0">
                <a:solidFill>
                  <a:srgbClr val="FF0000"/>
                </a:solidFill>
              </a:rPr>
              <a:t>использование</a:t>
            </a:r>
            <a:r>
              <a:rPr lang="ru-RU" altLang="ru-RU" dirty="0"/>
              <a:t> изображения гражданина (в том числе его фотографии, а также видеозаписи или произведения изобразительного искусства, в которых он изображен) допускаются только с </a:t>
            </a:r>
            <a:r>
              <a:rPr lang="ru-RU" altLang="ru-RU" b="1" dirty="0">
                <a:solidFill>
                  <a:srgbClr val="FF0000"/>
                </a:solidFill>
              </a:rPr>
              <a:t>согласия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  <a:r>
              <a:rPr lang="ru-RU" altLang="ru-RU" dirty="0"/>
              <a:t>этого гражданина. </a:t>
            </a:r>
            <a:endParaRPr lang="ru-RU" altLang="ru-RU" dirty="0" smtClean="0"/>
          </a:p>
          <a:p>
            <a:pPr marL="0" indent="0">
              <a:buNone/>
            </a:pPr>
            <a:endParaRPr lang="ru-RU" altLang="ru-RU" dirty="0"/>
          </a:p>
          <a:p>
            <a:pPr marL="0" indent="0">
              <a:buNone/>
            </a:pPr>
            <a:r>
              <a:rPr lang="ru-RU" altLang="ru-RU" dirty="0" smtClean="0"/>
              <a:t>После </a:t>
            </a:r>
            <a:r>
              <a:rPr lang="ru-RU" altLang="ru-RU" dirty="0"/>
              <a:t>смерти гражданина его изображение может использоваться только с согласия детей и пережившего супруга, а при их отсутствии - с согласия родителей.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2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1203</Words>
  <Application>Microsoft Office PowerPoint</Application>
  <PresentationFormat>Экран (4:3)</PresentationFormat>
  <Paragraphs>165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1_Тема Office</vt:lpstr>
      <vt:lpstr>Презентация PowerPoint</vt:lpstr>
      <vt:lpstr>Основы  правовой защиты в Интернете</vt:lpstr>
      <vt:lpstr>Защита персональных данных</vt:lpstr>
      <vt:lpstr>Персональные данные</vt:lpstr>
      <vt:lpstr>Кто распространяет ПДн?</vt:lpstr>
      <vt:lpstr>Наказание за распространение ПДн</vt:lpstr>
      <vt:lpstr>Наказание за распространение ПДн</vt:lpstr>
      <vt:lpstr>Наказание за распространение ПДн</vt:lpstr>
      <vt:lpstr>Охрана изображения гражданина</vt:lpstr>
      <vt:lpstr>Охрана изображения гражданина</vt:lpstr>
      <vt:lpstr>Уничтожение изображений</vt:lpstr>
      <vt:lpstr>Право на забвение</vt:lpstr>
      <vt:lpstr>Формы удаления информации</vt:lpstr>
      <vt:lpstr>Запрет на распространение информации</vt:lpstr>
      <vt:lpstr>Негативная информация в уголовном и административном законодательстве РФ</vt:lpstr>
      <vt:lpstr>Негативная информация в уголовном и административном законодательстве РФ</vt:lpstr>
      <vt:lpstr>Негативная информация в уголовном и административном законодательстве РФ</vt:lpstr>
      <vt:lpstr>Ответственность за  Интернет-преступления</vt:lpstr>
      <vt:lpstr>Ответственность за  Интернет-мошенничество</vt:lpstr>
      <vt:lpstr>Ответственность за клевету</vt:lpstr>
      <vt:lpstr>Ответственность за  призывы к терроризму</vt:lpstr>
      <vt:lpstr>Ответственность за  несообщение о преступлении</vt:lpstr>
      <vt:lpstr>Защита прав (куда обращаться)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РИСКИ И УГРОЗЫ В ИНТЕРНЕТЕ</dc:title>
  <dc:creator>rfw</dc:creator>
  <cp:lastModifiedBy>rfw</cp:lastModifiedBy>
  <cp:revision>7</cp:revision>
  <dcterms:created xsi:type="dcterms:W3CDTF">2019-12-04T04:28:39Z</dcterms:created>
  <dcterms:modified xsi:type="dcterms:W3CDTF">2020-02-26T05:19:41Z</dcterms:modified>
</cp:coreProperties>
</file>